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98" r:id="rId6"/>
    <p:sldMasterId id="2147483712" r:id="rId7"/>
    <p:sldMasterId id="2147483726" r:id="rId8"/>
  </p:sldMasterIdLst>
  <p:notesMasterIdLst>
    <p:notesMasterId r:id="rId11"/>
  </p:notesMasterIdLst>
  <p:sldIdLst>
    <p:sldId id="260" r:id="rId9"/>
    <p:sldId id="261" r:id="rId10"/>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CD49FB3D-87E9-1ACF-69D6-964745A67DBF}" name="Jeanine Park" initials="JP" userId="S::jepar@microsoft.com::1651ad9c-3d0e-47b7-82c3-2da9ded19006" providerId="AD"/>
  <p188:author id="{5185EC4F-C390-B1ED-34CF-74CE061BD533}" name="Joy Archer" initials="JA" userId="S::joyar@we-worldwide.com::a2b593f4-8ece-4243-bd1d-0ec99000e885" providerId="AD"/>
  <p188:author id="{A7AE38A2-BCEE-163D-E456-30E5E5522968}" name="Ricardo Arroyo" initials="RA" userId="S::rarroyo@microsoft.com::a7f4af3e-674b-4044-8f87-8b633db35b75" providerId="AD"/>
  <p188:author id="{37A95CA3-3DED-FC52-2390-C0D628276A7F}" name="Patrick Sloan (Synaxis Corporation)" initials="PS(C" userId="Patrick Sloan (Synaxis Corporation)" providerId="None"/>
  <p188:author id="{90B303DD-5EE0-2788-B878-7E82D2F82603}" name="stephanie" initials="st" userId="S::stephanie_kornblum.onmicrosoft.com#ext#@microsoft.onmicrosoft.com::6db5cf21-6b5a-41f5-a7a5-529a4bf793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505050"/>
    <a:srgbClr val="4F4F4F"/>
    <a:srgbClr val="2C7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68C4C-F07F-4AB4-9784-F4F10BCD9425}" v="1" dt="2024-05-20T18:35:24.8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6666" y="13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9F244FF-A4C8-4F4B-9CB4-066A2FB3B7C3}" type="datetimeFigureOut">
              <a:rPr lang="en-US" smtClean="0"/>
              <a:t>8/30/2024</a:t>
            </a:fld>
            <a:endParaRPr lang="en-US" dirty="0"/>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75336A9-C7A5-40F4-AD7A-598C08F1241B}" type="slidenum">
              <a:rPr lang="en-US" smtClean="0"/>
              <a:t>‹#›</a:t>
            </a:fld>
            <a:endParaRPr lang="en-US" dirty="0"/>
          </a:p>
        </p:txBody>
      </p:sp>
    </p:spTree>
    <p:extLst>
      <p:ext uri="{BB962C8B-B14F-4D97-AF65-F5344CB8AC3E}">
        <p14:creationId xmlns:p14="http://schemas.microsoft.com/office/powerpoint/2010/main" val="198298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9547F-3637-43E2-917D-3E21C699175C}" type="slidenum">
              <a:rPr lang="en-US" smtClean="0"/>
              <a:t>1</a:t>
            </a:fld>
            <a:endParaRPr lang="en-US" dirty="0"/>
          </a:p>
        </p:txBody>
      </p:sp>
    </p:spTree>
    <p:extLst>
      <p:ext uri="{BB962C8B-B14F-4D97-AF65-F5344CB8AC3E}">
        <p14:creationId xmlns:p14="http://schemas.microsoft.com/office/powerpoint/2010/main" val="424451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10"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1"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37707"/>
            <a:ext cx="1482019" cy="1062459"/>
          </a:xfrm>
          <a:prstGeom prst="rect">
            <a:avLst/>
          </a:prstGeom>
        </p:spPr>
      </p:pic>
      <p:pic>
        <p:nvPicPr>
          <p:cNvPr id="8" name="Picture 7">
            <a:extLst>
              <a:ext uri="{FF2B5EF4-FFF2-40B4-BE49-F238E27FC236}">
                <a16:creationId xmlns:a16="http://schemas.microsoft.com/office/drawing/2014/main" id="{509D4C27-F701-4280-95E8-C5BF8BF800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838" y="2293315"/>
            <a:ext cx="5313061" cy="8180832"/>
          </a:xfrm>
          <a:prstGeom prst="rect">
            <a:avLst/>
          </a:prstGeom>
        </p:spPr>
      </p:pic>
    </p:spTree>
    <p:extLst>
      <p:ext uri="{BB962C8B-B14F-4D97-AF65-F5344CB8AC3E}">
        <p14:creationId xmlns:p14="http://schemas.microsoft.com/office/powerpoint/2010/main" val="335818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Divider_Gray">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31774" y="1312"/>
            <a:ext cx="3840625" cy="9300267"/>
          </a:xfrm>
          <a:prstGeom prst="rect">
            <a:avLst/>
          </a:prstGeom>
        </p:spPr>
      </p:pic>
      <p:sp>
        <p:nvSpPr>
          <p:cNvPr id="23"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24" name="Text Placeholder 2"/>
          <p:cNvSpPr>
            <a:spLocks noGrp="1"/>
          </p:cNvSpPr>
          <p:nvPr>
            <p:ph type="body" sz="quarter" idx="10" hasCustomPrompt="1"/>
          </p:nvPr>
        </p:nvSpPr>
        <p:spPr>
          <a:xfrm>
            <a:off x="261193" y="4051076"/>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Tree>
    <p:extLst>
      <p:ext uri="{BB962C8B-B14F-4D97-AF65-F5344CB8AC3E}">
        <p14:creationId xmlns:p14="http://schemas.microsoft.com/office/powerpoint/2010/main" val="3230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ivider_Gray">
    <p:spTree>
      <p:nvGrpSpPr>
        <p:cNvPr id="1" name=""/>
        <p:cNvGrpSpPr/>
        <p:nvPr/>
      </p:nvGrpSpPr>
      <p:grpSpPr>
        <a:xfrm>
          <a:off x="0" y="0"/>
          <a:ext cx="0" cy="0"/>
          <a:chOff x="0" y="0"/>
          <a:chExt cx="0" cy="0"/>
        </a:xfrm>
      </p:grpSpPr>
      <p:sp>
        <p:nvSpPr>
          <p:cNvPr id="11" name="Title 1"/>
          <p:cNvSpPr>
            <a:spLocks noGrp="1"/>
          </p:cNvSpPr>
          <p:nvPr>
            <p:ph type="title"/>
          </p:nvPr>
        </p:nvSpPr>
        <p:spPr>
          <a:xfrm>
            <a:off x="3894546" y="2104703"/>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12" name="Text Placeholder 2"/>
          <p:cNvSpPr>
            <a:spLocks noGrp="1"/>
          </p:cNvSpPr>
          <p:nvPr>
            <p:ph type="body" sz="quarter" idx="10" hasCustomPrompt="1"/>
          </p:nvPr>
        </p:nvSpPr>
        <p:spPr>
          <a:xfrm>
            <a:off x="3894547" y="4033532"/>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
        <p:nvSpPr>
          <p:cNvPr id="4" name="Picture Placeholder 3"/>
          <p:cNvSpPr>
            <a:spLocks noGrp="1"/>
          </p:cNvSpPr>
          <p:nvPr>
            <p:ph type="pic" sz="quarter" idx="11"/>
          </p:nvPr>
        </p:nvSpPr>
        <p:spPr>
          <a:xfrm>
            <a:off x="0" y="0"/>
            <a:ext cx="3536958" cy="10058400"/>
          </a:xfrm>
        </p:spPr>
        <p:txBody>
          <a:bodyPr/>
          <a:lstStyle>
            <a:lvl1pPr>
              <a:defRPr>
                <a:solidFill>
                  <a:schemeClr val="bg1">
                    <a:alpha val="99000"/>
                  </a:schemeClr>
                </a:solidFill>
              </a:defRPr>
            </a:lvl1pPr>
          </a:lstStyle>
          <a:p>
            <a:r>
              <a:rPr lang="en-US" dirty="0"/>
              <a:t>Click icon to add picture</a:t>
            </a:r>
          </a:p>
        </p:txBody>
      </p:sp>
    </p:spTree>
    <p:extLst>
      <p:ext uri="{BB962C8B-B14F-4D97-AF65-F5344CB8AC3E}">
        <p14:creationId xmlns:p14="http://schemas.microsoft.com/office/powerpoint/2010/main" val="32892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Divider_Gray">
    <p:spTree>
      <p:nvGrpSpPr>
        <p:cNvPr id="1" name=""/>
        <p:cNvGrpSpPr/>
        <p:nvPr/>
      </p:nvGrpSpPr>
      <p:grpSpPr>
        <a:xfrm>
          <a:off x="0" y="0"/>
          <a:ext cx="0" cy="0"/>
          <a:chOff x="0" y="0"/>
          <a:chExt cx="0" cy="0"/>
        </a:xfrm>
      </p:grpSpPr>
      <p:sp>
        <p:nvSpPr>
          <p:cNvPr id="8"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9" name="Text Placeholder 2"/>
          <p:cNvSpPr>
            <a:spLocks noGrp="1"/>
          </p:cNvSpPr>
          <p:nvPr>
            <p:ph type="body" sz="quarter" idx="10"/>
          </p:nvPr>
        </p:nvSpPr>
        <p:spPr>
          <a:xfrm>
            <a:off x="261192" y="4051076"/>
            <a:ext cx="1569340" cy="1299843"/>
          </a:xfrm>
        </p:spPr>
        <p:txBody>
          <a:bodyPr wrap="none" numCol="2">
            <a:spAutoFit/>
          </a:bodyPr>
          <a:lstStyle>
            <a:lvl1pPr marL="0" indent="0">
              <a:buNone/>
              <a:defRPr sz="893"/>
            </a:lvl1pPr>
          </a:lstStyle>
          <a:p>
            <a:pPr lvl="0"/>
            <a:r>
              <a:rPr lang="en-US" b="1">
                <a:solidFill>
                  <a:srgbClr val="737373"/>
                </a:solidFill>
                <a:latin typeface="Segoe UI Semibold" panose="020B0702040204020203" pitchFamily="34" charset="0"/>
                <a:cs typeface="Segoe UI Semibold" panose="020B0702040204020203" pitchFamily="34" charset="0"/>
              </a:rPr>
              <a:t>Click to edit Master text styles</a:t>
            </a:r>
          </a:p>
          <a:p>
            <a:pPr lvl="1"/>
            <a:r>
              <a:rPr lang="en-US" b="1">
                <a:solidFill>
                  <a:srgbClr val="737373"/>
                </a:solidFill>
                <a:latin typeface="Segoe UI Semibold" panose="020B0702040204020203" pitchFamily="34" charset="0"/>
                <a:cs typeface="Segoe UI Semibold" panose="020B0702040204020203" pitchFamily="34" charset="0"/>
              </a:rPr>
              <a:t>Second level</a:t>
            </a:r>
          </a:p>
          <a:p>
            <a:pPr lvl="2"/>
            <a:r>
              <a:rPr lang="en-US" b="1">
                <a:solidFill>
                  <a:srgbClr val="737373"/>
                </a:solidFill>
                <a:latin typeface="Segoe UI Semibold" panose="020B0702040204020203" pitchFamily="34" charset="0"/>
                <a:cs typeface="Segoe UI Semibold" panose="020B0702040204020203" pitchFamily="34" charset="0"/>
              </a:rPr>
              <a:t>Third level</a:t>
            </a:r>
          </a:p>
          <a:p>
            <a:pPr lvl="3"/>
            <a:r>
              <a:rPr lang="en-US" b="1">
                <a:solidFill>
                  <a:srgbClr val="737373"/>
                </a:solidFill>
                <a:latin typeface="Segoe UI Semibold" panose="020B0702040204020203" pitchFamily="34" charset="0"/>
                <a:cs typeface="Segoe UI Semibold" panose="020B0702040204020203" pitchFamily="34" charset="0"/>
              </a:rPr>
              <a:t>Fourth level</a:t>
            </a:r>
          </a:p>
          <a:p>
            <a:pPr lvl="4"/>
            <a:r>
              <a:rPr lang="en-US" b="1">
                <a:solidFill>
                  <a:srgbClr val="737373"/>
                </a:solidFill>
                <a:latin typeface="Segoe UI Semibold" panose="020B0702040204020203" pitchFamily="34" charset="0"/>
                <a:cs typeface="Segoe UI Semibold" panose="020B0702040204020203" pitchFamily="34" charset="0"/>
              </a:rPr>
              <a:t>Fifth level</a:t>
            </a:r>
            <a:endParaRPr lang="en-GB">
              <a:solidFill>
                <a:srgbClr val="737373"/>
              </a:solidFill>
              <a:latin typeface="+mj-lt"/>
            </a:endParaRPr>
          </a:p>
        </p:txBody>
      </p:sp>
      <p:sp>
        <p:nvSpPr>
          <p:cNvPr id="12" name="Chart Placeholder 11"/>
          <p:cNvSpPr>
            <a:spLocks noGrp="1"/>
          </p:cNvSpPr>
          <p:nvPr>
            <p:ph type="chart" sz="quarter" idx="11"/>
          </p:nvPr>
        </p:nvSpPr>
        <p:spPr>
          <a:xfrm>
            <a:off x="4320475" y="2122247"/>
            <a:ext cx="3116856" cy="6768466"/>
          </a:xfrm>
        </p:spPr>
        <p:txBody>
          <a:bodyPr/>
          <a:lstStyle/>
          <a:p>
            <a:r>
              <a:rPr lang="en-US" dirty="0"/>
              <a:t>Click icon to add chart</a:t>
            </a:r>
          </a:p>
        </p:txBody>
      </p:sp>
    </p:spTree>
    <p:extLst>
      <p:ext uri="{BB962C8B-B14F-4D97-AF65-F5344CB8AC3E}">
        <p14:creationId xmlns:p14="http://schemas.microsoft.com/office/powerpoint/2010/main" val="4495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rgbClr val="737373"/>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344475" y="4419803"/>
            <a:ext cx="3083450" cy="1139952"/>
          </a:xfrm>
          <a:prstGeom prst="rect">
            <a:avLst/>
          </a:prstGeom>
          <a:ln w="19050">
            <a:solidFill>
              <a:schemeClr val="bg1"/>
            </a:solidFill>
          </a:ln>
        </p:spPr>
        <p:txBody>
          <a:bodyPr tIns="46647"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3061" dirty="0"/>
              <a:t>CONFIDENTIAL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59" y="8908479"/>
            <a:ext cx="1459547" cy="1046349"/>
          </a:xfrm>
          <a:prstGeom prst="rect">
            <a:avLst/>
          </a:prstGeom>
        </p:spPr>
      </p:pic>
    </p:spTree>
    <p:extLst>
      <p:ext uri="{BB962C8B-B14F-4D97-AF65-F5344CB8AC3E}">
        <p14:creationId xmlns:p14="http://schemas.microsoft.com/office/powerpoint/2010/main" val="8443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376" y="6743955"/>
            <a:ext cx="1091079" cy="536448"/>
          </a:xfrm>
          <a:prstGeom prst="rect">
            <a:avLst/>
          </a:prstGeom>
        </p:spPr>
      </p:pic>
      <p:sp>
        <p:nvSpPr>
          <p:cNvPr id="5" name="Text Box 3"/>
          <p:cNvSpPr txBox="1">
            <a:spLocks noChangeArrowheads="1"/>
          </p:cNvSpPr>
          <p:nvPr/>
        </p:nvSpPr>
        <p:spPr bwMode="blackWhite">
          <a:xfrm>
            <a:off x="358352" y="7832464"/>
            <a:ext cx="7055695" cy="540517"/>
          </a:xfrm>
          <a:prstGeom prst="rect">
            <a:avLst/>
          </a:prstGeom>
          <a:noFill/>
          <a:ln w="12700">
            <a:noFill/>
            <a:miter lim="800000"/>
            <a:headEnd type="none" w="sm" len="sm"/>
            <a:tailEnd type="none" w="sm" len="sm"/>
          </a:ln>
          <a:effectLst/>
        </p:spPr>
        <p:txBody>
          <a:bodyPr vert="horz" wrap="square" lIns="58278" tIns="29139" rIns="58278" bIns="29139" numCol="1" anchor="t" anchorCtr="0" compatLnSpc="1">
            <a:prstTxWarp prst="textNoShape">
              <a:avLst/>
            </a:prstTxWarp>
            <a:spAutoFit/>
          </a:bodyPr>
          <a:lstStyle/>
          <a:p>
            <a:pPr algn="l" defTabSz="582727" eaLnBrk="0" hangingPunct="0">
              <a:spcAft>
                <a:spcPts val="510"/>
              </a:spcAft>
            </a:pPr>
            <a:r>
              <a:rPr lang="en-US" sz="574" dirty="0">
                <a:solidFill>
                  <a:srgbClr val="737373">
                    <a:alpha val="99000"/>
                  </a:srgbClr>
                </a:solidFill>
                <a:cs typeface="Arial" charset="0"/>
              </a:rPr>
              <a:t>© 2019 Microsoft </a:t>
            </a:r>
          </a:p>
          <a:p>
            <a:pPr algn="l" defTabSz="582727" eaLnBrk="0" hangingPunct="0">
              <a:spcAft>
                <a:spcPts val="510"/>
              </a:spcAft>
            </a:pPr>
            <a:r>
              <a:rPr lang="en-US" sz="574"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574" dirty="0">
                <a:solidFill>
                  <a:srgbClr val="737373">
                    <a:alpha val="99000"/>
                  </a:srgbClr>
                </a:solidFill>
                <a:cs typeface="Arial" charset="0"/>
              </a:rPr>
            </a:br>
            <a:r>
              <a:rPr lang="en-US" sz="574"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582727" eaLnBrk="0" hangingPunct="0">
              <a:spcAft>
                <a:spcPts val="510"/>
              </a:spcAft>
            </a:pPr>
            <a:r>
              <a:rPr lang="en-US" sz="574" dirty="0">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2933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6690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744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dirty="0"/>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17581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dirty="0"/>
              <a:t>        Click icon to insert a photo</a:t>
            </a:r>
          </a:p>
          <a:p>
            <a:endParaRPr lang="en-US" dirty="0"/>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7356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dirty="0"/>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2410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DEE0-9A17-4FF2-96E8-8F782DC4DC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3418" y="-1"/>
            <a:ext cx="3538556" cy="10058401"/>
          </a:xfrm>
          <a:prstGeom prst="rect">
            <a:avLst/>
          </a:prstGeom>
        </p:spPr>
      </p:pic>
      <p:pic>
        <p:nvPicPr>
          <p:cNvPr id="6" name="Picture 5">
            <a:extLst>
              <a:ext uri="{FF2B5EF4-FFF2-40B4-BE49-F238E27FC236}">
                <a16:creationId xmlns:a16="http://schemas.microsoft.com/office/drawing/2014/main" id="{9F3A6DE9-6EC1-4543-9977-659D44C97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684" y="8919462"/>
            <a:ext cx="1482019" cy="1062459"/>
          </a:xfrm>
          <a:prstGeom prst="rect">
            <a:avLst/>
          </a:prstGeom>
        </p:spPr>
      </p:pic>
    </p:spTree>
    <p:extLst>
      <p:ext uri="{BB962C8B-B14F-4D97-AF65-F5344CB8AC3E}">
        <p14:creationId xmlns:p14="http://schemas.microsoft.com/office/powerpoint/2010/main" val="7569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1860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440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029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189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13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dirty="0"/>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971902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114171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8/30/2024</a:t>
            </a:fld>
            <a:endParaRPr lang="en-US" dirty="0"/>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dirty="0"/>
          </a:p>
        </p:txBody>
      </p:sp>
    </p:spTree>
    <p:extLst>
      <p:ext uri="{BB962C8B-B14F-4D97-AF65-F5344CB8AC3E}">
        <p14:creationId xmlns:p14="http://schemas.microsoft.com/office/powerpoint/2010/main" val="1480481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8/30/2024</a:t>
            </a:fld>
            <a:endParaRPr lang="en-US" dirty="0"/>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dirty="0"/>
          </a:p>
        </p:txBody>
      </p:sp>
    </p:spTree>
    <p:extLst>
      <p:ext uri="{BB962C8B-B14F-4D97-AF65-F5344CB8AC3E}">
        <p14:creationId xmlns:p14="http://schemas.microsoft.com/office/powerpoint/2010/main" val="1089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7" name="Picture 6">
            <a:extLst>
              <a:ext uri="{FF2B5EF4-FFF2-40B4-BE49-F238E27FC236}">
                <a16:creationId xmlns:a16="http://schemas.microsoft.com/office/drawing/2014/main" id="{9F6FD17B-B0BC-4C8D-B129-CD7F93A91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2975" y="2299064"/>
            <a:ext cx="5309327" cy="8175084"/>
          </a:xfrm>
          <a:prstGeom prst="rect">
            <a:avLst/>
          </a:prstGeom>
        </p:spPr>
      </p:pic>
    </p:spTree>
    <p:extLst>
      <p:ext uri="{BB962C8B-B14F-4D97-AF65-F5344CB8AC3E}">
        <p14:creationId xmlns:p14="http://schemas.microsoft.com/office/powerpoint/2010/main" val="39371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3045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dirty="0"/>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697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dirty="0"/>
              <a:t>        Click icon to insert a photo</a:t>
            </a:r>
          </a:p>
          <a:p>
            <a:endParaRPr lang="en-US" dirty="0"/>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9384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dirty="0"/>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19957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7222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855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41165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3547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49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9"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0" name="Picture 9">
            <a:extLst>
              <a:ext uri="{FF2B5EF4-FFF2-40B4-BE49-F238E27FC236}">
                <a16:creationId xmlns:a16="http://schemas.microsoft.com/office/drawing/2014/main" id="{ACD6789E-B015-47F8-814F-EA67D73A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0180" y="1244567"/>
            <a:ext cx="6812466" cy="8813835"/>
          </a:xfrm>
          <a:prstGeom prst="rect">
            <a:avLst/>
          </a:prstGeom>
        </p:spPr>
      </p:pic>
    </p:spTree>
    <p:extLst>
      <p:ext uri="{BB962C8B-B14F-4D97-AF65-F5344CB8AC3E}">
        <p14:creationId xmlns:p14="http://schemas.microsoft.com/office/powerpoint/2010/main" val="320343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dirty="0"/>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597456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8937127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291465" y="690581"/>
            <a:ext cx="7138717" cy="1070890"/>
          </a:xfrm>
          <a:prstGeom prst="rect">
            <a:avLst/>
          </a:prstGeom>
        </p:spPr>
        <p:txBody>
          <a:bodyPr lIns="0" tIns="0" rIns="0" bIns="0"/>
          <a:lstStyle>
            <a:lvl1pPr marL="0" indent="0">
              <a:buNone/>
              <a:defRPr sz="2423">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413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B3252-B74E-4D92-B9A3-E8189ACF2C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3"/>
          <a:stretch/>
        </p:blipFill>
        <p:spPr>
          <a:xfrm>
            <a:off x="-10852" y="0"/>
            <a:ext cx="7783252" cy="10058400"/>
          </a:xfrm>
          <a:prstGeom prst="rect">
            <a:avLst/>
          </a:prstGeom>
        </p:spPr>
      </p:pic>
      <p:sp>
        <p:nvSpPr>
          <p:cNvPr id="7" name="Rectangle 6">
            <a:extLst>
              <a:ext uri="{FF2B5EF4-FFF2-40B4-BE49-F238E27FC236}">
                <a16:creationId xmlns:a16="http://schemas.microsoft.com/office/drawing/2014/main" id="{B6103242-CA34-4DDF-BE9B-33A641EAA600}"/>
              </a:ext>
            </a:extLst>
          </p:cNvPr>
          <p:cNvSpPr/>
          <p:nvPr userDrawn="1"/>
        </p:nvSpPr>
        <p:spPr bwMode="auto">
          <a:xfrm>
            <a:off x="1" y="0"/>
            <a:ext cx="6476670" cy="1005982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73834" y="4443993"/>
            <a:ext cx="5993495" cy="2629886"/>
          </a:xfrm>
          <a:noFill/>
        </p:spPr>
        <p:txBody>
          <a:bodyPr lIns="0" tIns="0" rIns="0" bIns="182880" anchor="b" anchorCtr="0"/>
          <a:lstStyle>
            <a:lvl1pPr>
              <a:defRPr sz="3375" strike="noStrike" spc="-94"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71846" y="7096894"/>
            <a:ext cx="5993495" cy="1386638"/>
          </a:xfrm>
          <a:noFill/>
        </p:spPr>
        <p:txBody>
          <a:bodyPr lIns="0" tIns="0" rIns="0" bIns="0">
            <a:noAutofit/>
          </a:bodyPr>
          <a:lstStyle>
            <a:lvl1pPr marL="0" indent="0">
              <a:lnSpc>
                <a:spcPct val="100000"/>
              </a:lnSpc>
              <a:spcBef>
                <a:spcPts val="0"/>
              </a:spcBef>
              <a:buNone/>
              <a:defRPr sz="10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6528034B-9170-4374-869E-31A2425100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24809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0" y="3138232"/>
            <a:ext cx="7229106" cy="776495"/>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rgbClr val="000000"/>
                </a:solidFill>
              </a:defRPr>
            </a:lvl2pPr>
            <a:lvl3pPr marL="285727" indent="0">
              <a:spcBef>
                <a:spcPts val="0"/>
              </a:spcBef>
              <a:spcAft>
                <a:spcPts val="812"/>
              </a:spcAft>
              <a:buNone/>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127071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1" y="3140713"/>
            <a:ext cx="7229106" cy="776495"/>
          </a:xfrm>
        </p:spPr>
        <p:txBody>
          <a:bodyPr wrap="square" lIns="0" tIns="0" rIns="0" bIns="0">
            <a:spAutoFit/>
          </a:bodyPr>
          <a:lstStyle>
            <a:lvl1pPr marL="171436" indent="-171436">
              <a:lnSpc>
                <a:spcPct val="90000"/>
              </a:lnSpc>
              <a:spcBef>
                <a:spcPts val="0"/>
              </a:spcBef>
              <a:spcAft>
                <a:spcPts val="812"/>
              </a:spcAft>
              <a:buClr>
                <a:srgbClr val="000000"/>
              </a:buClr>
              <a:buSzPct val="77000"/>
              <a:buFont typeface="Arial" panose="020B0604020202020204" pitchFamily="34" charset="0"/>
              <a:buChar char="•"/>
              <a:defRPr sz="1625" b="0" i="0">
                <a:solidFill>
                  <a:srgbClr val="000000"/>
                </a:solidFill>
                <a:latin typeface="+mn-lt"/>
              </a:defRPr>
            </a:lvl1pPr>
            <a:lvl2pPr marL="342873" indent="-142864">
              <a:lnSpc>
                <a:spcPct val="90000"/>
              </a:lnSpc>
              <a:spcBef>
                <a:spcPts val="0"/>
              </a:spcBef>
              <a:spcAft>
                <a:spcPts val="812"/>
              </a:spcAft>
              <a:buClr>
                <a:srgbClr val="000000"/>
              </a:buClr>
              <a:buSzPct val="77000"/>
              <a:buFont typeface="Arial" panose="020B0604020202020204" pitchFamily="34" charset="0"/>
              <a:buChar char="•"/>
              <a:defRPr sz="1250">
                <a:solidFill>
                  <a:srgbClr val="000000"/>
                </a:solidFill>
              </a:defRPr>
            </a:lvl2pPr>
            <a:lvl3pPr marL="514309" indent="-142864">
              <a:spcBef>
                <a:spcPts val="0"/>
              </a:spcBef>
              <a:spcAft>
                <a:spcPts val="812"/>
              </a:spcAft>
              <a:buClr>
                <a:srgbClr val="000000"/>
              </a:buClr>
              <a:buSzPct val="77000"/>
              <a:buFont typeface="Arial" panose="020B0604020202020204" pitchFamily="34" charset="0"/>
              <a:buChar char="•"/>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271845" y="1589619"/>
            <a:ext cx="7229106" cy="225062"/>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chemeClr val="tx2"/>
                </a:solidFill>
              </a:defRPr>
            </a:lvl2pPr>
            <a:lvl3pPr marL="285727" indent="0">
              <a:spcBef>
                <a:spcPts val="0"/>
              </a:spcBef>
              <a:spcAft>
                <a:spcPts val="812"/>
              </a:spcAft>
              <a:buNone/>
              <a:defRPr sz="1250"/>
            </a:lvl3pPr>
            <a:lvl4pPr marL="428591" indent="0">
              <a:spcBef>
                <a:spcPts val="0"/>
              </a:spcBef>
              <a:spcAft>
                <a:spcPts val="812"/>
              </a:spcAft>
              <a:buNone/>
              <a:defRPr sz="1250"/>
            </a:lvl4pPr>
            <a:lvl5pPr marL="571454" indent="0">
              <a:buNone/>
              <a:defRPr/>
            </a:lvl5pPr>
          </a:lstStyle>
          <a:p>
            <a:pPr lvl="0"/>
            <a:r>
              <a:rPr lang="en-US"/>
              <a:t>Subtitle Segoe UI 26pt</a:t>
            </a:r>
          </a:p>
        </p:txBody>
      </p:sp>
    </p:spTree>
    <p:extLst>
      <p:ext uri="{BB962C8B-B14F-4D97-AF65-F5344CB8AC3E}">
        <p14:creationId xmlns:p14="http://schemas.microsoft.com/office/powerpoint/2010/main" val="518575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6183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958626" y="0"/>
            <a:ext cx="3813774" cy="100584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271846" y="646059"/>
            <a:ext cx="3541928" cy="1111766"/>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271846" y="3147234"/>
            <a:ext cx="3541928"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53878171"/>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271845" y="3132123"/>
            <a:ext cx="2315647" cy="3789592"/>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2729370" y="3132123"/>
            <a:ext cx="2309694" cy="3789592"/>
          </a:xfrm>
          <a:blipFill>
            <a:blip r:embed="rId3"/>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5180938" y="3132119"/>
            <a:ext cx="2316677" cy="3789594"/>
          </a:xfrm>
          <a:blipFill>
            <a:blip r:embed="rId4"/>
            <a:stretch>
              <a:fillRect/>
            </a:stretch>
          </a:blipFill>
        </p:spPr>
        <p:txBody>
          <a:bodyPr anchor="ctr">
            <a:noAutofit/>
          </a:bodyPr>
          <a:lstStyle>
            <a:lvl1pPr marL="0" indent="0" algn="ctr">
              <a:buNone/>
              <a:defRPr sz="125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271846" y="7227619"/>
            <a:ext cx="2314457"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2729368" y="7227619"/>
            <a:ext cx="2309694"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5180939" y="7227619"/>
            <a:ext cx="2314457"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1470072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3813774" y="3147233"/>
            <a:ext cx="3684797" cy="5509475"/>
          </a:xfrm>
        </p:spPr>
        <p:txBody>
          <a:bodyPr anchor="ctr">
            <a:noAutofit/>
          </a:bodyPr>
          <a:lstStyle>
            <a:lvl1pPr algn="ctr">
              <a:defRPr sz="1250">
                <a:latin typeface="+mj-lt"/>
              </a:defRPr>
            </a:lvl1pPr>
          </a:lstStyle>
          <a:p>
            <a:r>
              <a:rPr lang="en-US" dirty="0"/>
              <a:t>Drop photo here</a:t>
            </a:r>
          </a:p>
        </p:txBody>
      </p:sp>
      <p:sp>
        <p:nvSpPr>
          <p:cNvPr id="4" name="Text Placeholder 3"/>
          <p:cNvSpPr>
            <a:spLocks noGrp="1"/>
          </p:cNvSpPr>
          <p:nvPr>
            <p:ph type="body" sz="quarter" idx="10" hasCustomPrompt="1"/>
          </p:nvPr>
        </p:nvSpPr>
        <p:spPr>
          <a:xfrm>
            <a:off x="271845" y="3147234"/>
            <a:ext cx="3275587"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4969130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9" y="0"/>
            <a:ext cx="7771041" cy="10058400"/>
          </a:xfrm>
          <a:prstGeom prst="rect">
            <a:avLst/>
          </a:prstGeom>
        </p:spPr>
      </p:pic>
      <p:sp>
        <p:nvSpPr>
          <p:cNvPr id="7" name="Rectangle 6"/>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6" name="AutoShape 2" descr="https://microsoft.sharepoint.com/teams/BrandCentral/BundleImages/10937MSSurface_Studio_CEO_3045/PreviewImage.png"/>
          <p:cNvSpPr>
            <a:spLocks noChangeAspect="1" noChangeArrowheads="1"/>
          </p:cNvSpPr>
          <p:nvPr/>
        </p:nvSpPr>
        <p:spPr bwMode="auto">
          <a:xfrm>
            <a:off x="3789020" y="4805680"/>
            <a:ext cx="194361" cy="447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308" tIns="29154" rIns="58308" bIns="29154" numCol="1" anchor="t" anchorCtr="0" compatLnSpc="1">
            <a:prstTxWarp prst="textNoShape">
              <a:avLst/>
            </a:prstTxWarp>
          </a:bodyPr>
          <a:lstStyle/>
          <a:p>
            <a:endParaRPr lang="en-US" sz="1148"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59" y="8935847"/>
            <a:ext cx="1459547" cy="1046349"/>
          </a:xfrm>
          <a:prstGeom prst="rect">
            <a:avLst/>
          </a:prstGeom>
        </p:spPr>
      </p:pic>
      <p:sp>
        <p:nvSpPr>
          <p:cNvPr id="12" name="Title 1"/>
          <p:cNvSpPr>
            <a:spLocks noGrp="1"/>
          </p:cNvSpPr>
          <p:nvPr>
            <p:ph type="ctrTitle" hasCustomPrompt="1"/>
          </p:nvPr>
        </p:nvSpPr>
        <p:spPr>
          <a:xfrm>
            <a:off x="230935" y="3324516"/>
            <a:ext cx="3498491" cy="2156037"/>
          </a:xfrm>
        </p:spPr>
        <p:txBody>
          <a:bodyPr anchor="b"/>
          <a:lstStyle>
            <a:lvl1pPr algn="l">
              <a:defRPr sz="2551">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46800" y="5374080"/>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chemeClr val="bg1"/>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46800" y="6191922"/>
            <a:ext cx="3498491" cy="846821"/>
          </a:xfrm>
        </p:spPr>
        <p:txBody>
          <a:bodyPr>
            <a:noAutofit/>
          </a:bodyPr>
          <a:lstStyle>
            <a:lvl1pPr marL="0" indent="0">
              <a:buNone/>
              <a:defRPr lang="en-US" sz="893"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spTree>
    <p:extLst>
      <p:ext uri="{BB962C8B-B14F-4D97-AF65-F5344CB8AC3E}">
        <p14:creationId xmlns:p14="http://schemas.microsoft.com/office/powerpoint/2010/main" val="1384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271846" y="2346260"/>
            <a:ext cx="2315647"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571977"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6" name="Rectangle 5"/>
          <p:cNvSpPr/>
          <p:nvPr userDrawn="1"/>
        </p:nvSpPr>
        <p:spPr bwMode="auto">
          <a:xfrm>
            <a:off x="2729369" y="2346260"/>
            <a:ext cx="2309695"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5180941" y="2346260"/>
            <a:ext cx="2317630"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302601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548153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271847" y="7227619"/>
            <a:ext cx="2312632"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2729369" y="7227619"/>
            <a:ext cx="2309695"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5180940" y="7227619"/>
            <a:ext cx="2317632"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6952094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580701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3961961"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2116904"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27184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271846" y="639208"/>
            <a:ext cx="7226725" cy="1091221"/>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616304" y="3132121"/>
            <a:ext cx="1002639"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2453903"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271847" y="7227619"/>
            <a:ext cx="1691553"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116904"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3961961"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4298960"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6144016"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5807017"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1092443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2344190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chemeClr val="tx2"/>
                </a:solidFill>
              </a:defRPr>
            </a:lvl1pPr>
          </a:lstStyle>
          <a:p>
            <a:pPr marL="0" lvl="0">
              <a:lnSpc>
                <a:spcPts val="3500"/>
              </a:lnSpc>
            </a:pPr>
            <a:r>
              <a:rPr lang="en-US"/>
              <a:t>Section title</a:t>
            </a:r>
          </a:p>
        </p:txBody>
      </p:sp>
    </p:spTree>
    <p:extLst>
      <p:ext uri="{BB962C8B-B14F-4D97-AF65-F5344CB8AC3E}">
        <p14:creationId xmlns:p14="http://schemas.microsoft.com/office/powerpoint/2010/main" val="260176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7771293" cy="1005839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1518026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1846" y="2683576"/>
            <a:ext cx="4767218" cy="2160981"/>
          </a:xfrm>
          <a:noFill/>
        </p:spPr>
        <p:txBody>
          <a:bodyPr lIns="0" tIns="0" rIns="0" bIns="0" anchor="t" anchorCtr="0"/>
          <a:lstStyle>
            <a:lvl1pPr>
              <a:lnSpc>
                <a:spcPct val="100000"/>
              </a:lnSpc>
              <a:spcAft>
                <a:spcPts val="812"/>
              </a:spcAft>
              <a:defRPr sz="1625" spc="-94"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273165" y="9267080"/>
            <a:ext cx="2857354" cy="6726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582635" eaLnBrk="0" hangingPunct="0"/>
            <a:r>
              <a:rPr lang="en-US" sz="437"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354632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EAA0F77-FD45-42BE-8E9E-641AA93E1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200" y="3548584"/>
            <a:ext cx="5727395" cy="7411923"/>
          </a:xfrm>
          <a:prstGeom prst="rect">
            <a:avLst/>
          </a:prstGeom>
        </p:spPr>
      </p:pic>
    </p:spTree>
    <p:extLst>
      <p:ext uri="{BB962C8B-B14F-4D97-AF65-F5344CB8AC3E}">
        <p14:creationId xmlns:p14="http://schemas.microsoft.com/office/powerpoint/2010/main" val="3895000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091D2AF6-E5EC-437D-846A-BACD2573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99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71052" y="5811522"/>
            <a:ext cx="2654921"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A4FDF7B4-59DC-4BEA-B89C-9804F078BCF2}"/>
              </a:ext>
            </a:extLst>
          </p:cNvPr>
          <p:cNvSpPr txBox="1">
            <a:spLocks/>
          </p:cNvSpPr>
          <p:nvPr userDrawn="1"/>
        </p:nvSpPr>
        <p:spPr>
          <a:xfrm>
            <a:off x="372428" y="4358672"/>
            <a:ext cx="2659618" cy="82420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678" baseline="0" dirty="0">
                <a:solidFill>
                  <a:srgbClr val="737373"/>
                </a:solidFill>
              </a:rPr>
              <a:t>Event name or presentation title </a:t>
            </a:r>
          </a:p>
        </p:txBody>
      </p:sp>
      <p:sp>
        <p:nvSpPr>
          <p:cNvPr id="11" name="Picture Placeholder 4">
            <a:extLst>
              <a:ext uri="{FF2B5EF4-FFF2-40B4-BE49-F238E27FC236}">
                <a16:creationId xmlns:a16="http://schemas.microsoft.com/office/drawing/2014/main" id="{DE04C260-7680-914D-9F04-E75061F7A397}"/>
              </a:ext>
            </a:extLst>
          </p:cNvPr>
          <p:cNvSpPr>
            <a:spLocks noGrp="1"/>
          </p:cNvSpPr>
          <p:nvPr>
            <p:ph type="pic" sz="quarter" idx="11" hasCustomPrompt="1"/>
          </p:nvPr>
        </p:nvSpPr>
        <p:spPr>
          <a:xfrm>
            <a:off x="3400425" y="0"/>
            <a:ext cx="4371975" cy="10058400"/>
          </a:xfrm>
          <a:solidFill>
            <a:srgbClr val="737373"/>
          </a:solidFill>
        </p:spPr>
        <p:txBody>
          <a:bodyPr anchor="ctr">
            <a:noAutofit/>
          </a:bodyPr>
          <a:lstStyle>
            <a:lvl1pPr marL="0" indent="0" algn="ctr">
              <a:lnSpc>
                <a:spcPct val="200000"/>
              </a:lnSpc>
              <a:buNone/>
              <a:defRPr sz="1275" b="1">
                <a:solidFill>
                  <a:schemeClr val="tx1"/>
                </a:solidFill>
                <a:latin typeface="Segoe UI" panose="020B0502040204020203" pitchFamily="34" charset="0"/>
                <a:cs typeface="Segoe UI" panose="020B0502040204020203" pitchFamily="34" charset="0"/>
              </a:defRPr>
            </a:lvl1pPr>
          </a:lstStyle>
          <a:p>
            <a:r>
              <a:rPr lang="en-US" dirty="0"/>
              <a:t>Click icon to add picture or graph</a:t>
            </a:r>
          </a:p>
        </p:txBody>
      </p:sp>
      <p:pic>
        <p:nvPicPr>
          <p:cNvPr id="9" name="Picture 8" descr="A picture containing drawing&#10;&#10;Description automatically generated">
            <a:extLst>
              <a:ext uri="{FF2B5EF4-FFF2-40B4-BE49-F238E27FC236}">
                <a16:creationId xmlns:a16="http://schemas.microsoft.com/office/drawing/2014/main" id="{7E87CC98-6949-4789-A588-9D8C102FB1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261085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5" y="2145794"/>
            <a:ext cx="7022100"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986117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_Gray">
    <p:spTree>
      <p:nvGrpSpPr>
        <p:cNvPr id="1" name=""/>
        <p:cNvGrpSpPr/>
        <p:nvPr/>
      </p:nvGrpSpPr>
      <p:grpSpPr>
        <a:xfrm>
          <a:off x="0" y="0"/>
          <a:ext cx="0" cy="0"/>
          <a:chOff x="0" y="0"/>
          <a:chExt cx="0" cy="0"/>
        </a:xfrm>
      </p:grpSpPr>
      <p:sp>
        <p:nvSpPr>
          <p:cNvPr id="7" name="Rectangle 6"/>
          <p:cNvSpPr/>
          <p:nvPr/>
        </p:nvSpPr>
        <p:spPr>
          <a:xfrm>
            <a:off x="0" y="1"/>
            <a:ext cx="7772400" cy="10058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2" name="Title 1"/>
          <p:cNvSpPr>
            <a:spLocks noGrp="1"/>
          </p:cNvSpPr>
          <p:nvPr>
            <p:ph type="title"/>
          </p:nvPr>
        </p:nvSpPr>
        <p:spPr>
          <a:xfrm>
            <a:off x="332357" y="4373252"/>
            <a:ext cx="4465674" cy="1045968"/>
          </a:xfrm>
        </p:spPr>
        <p:txBody>
          <a:bodyPr anchor="t"/>
          <a:lstStyle>
            <a:lvl1pPr algn="l">
              <a:defRPr sz="3061" b="0" cap="none" baseline="0">
                <a:solidFill>
                  <a:srgbClr val="737373">
                    <a:alpha val="99000"/>
                  </a:srgbClr>
                </a:solidFill>
              </a:defRPr>
            </a:lvl1pPr>
          </a:lstStyle>
          <a:p>
            <a:r>
              <a:rPr lang="en-US"/>
              <a:t>Click to edit Master title style</a:t>
            </a:r>
          </a:p>
        </p:txBody>
      </p:sp>
      <p:sp>
        <p:nvSpPr>
          <p:cNvPr id="3" name="Text Placeholder 2"/>
          <p:cNvSpPr>
            <a:spLocks noGrp="1"/>
          </p:cNvSpPr>
          <p:nvPr>
            <p:ph type="body" idx="1" hasCustomPrompt="1"/>
          </p:nvPr>
        </p:nvSpPr>
        <p:spPr>
          <a:xfrm>
            <a:off x="352188" y="5566831"/>
            <a:ext cx="4476181" cy="2200274"/>
          </a:xfrm>
        </p:spPr>
        <p:txBody>
          <a:bodyPr anchor="t"/>
          <a:lstStyle>
            <a:lvl1pPr marL="0" indent="0" algn="l">
              <a:buNone/>
              <a:defRPr sz="1275">
                <a:solidFill>
                  <a:srgbClr val="737373">
                    <a:alpha val="99000"/>
                  </a:srgbClr>
                </a:solidFill>
              </a:defRPr>
            </a:lvl1pPr>
            <a:lvl2pPr marL="291556" indent="0">
              <a:buNone/>
              <a:defRPr sz="1148">
                <a:solidFill>
                  <a:schemeClr val="tx1">
                    <a:tint val="75000"/>
                  </a:schemeClr>
                </a:solidFill>
              </a:defRPr>
            </a:lvl2pPr>
            <a:lvl3pPr marL="583113" indent="0">
              <a:buNone/>
              <a:defRPr sz="1020">
                <a:solidFill>
                  <a:schemeClr val="tx1">
                    <a:tint val="75000"/>
                  </a:schemeClr>
                </a:solidFill>
              </a:defRPr>
            </a:lvl3pPr>
            <a:lvl4pPr marL="874669" indent="0">
              <a:buNone/>
              <a:defRPr sz="893">
                <a:solidFill>
                  <a:schemeClr val="tx1">
                    <a:tint val="75000"/>
                  </a:schemeClr>
                </a:solidFill>
              </a:defRPr>
            </a:lvl4pPr>
            <a:lvl5pPr marL="1166226" indent="0">
              <a:buNone/>
              <a:defRPr sz="893">
                <a:solidFill>
                  <a:schemeClr val="tx1">
                    <a:tint val="75000"/>
                  </a:schemeClr>
                </a:solidFill>
              </a:defRPr>
            </a:lvl5pPr>
            <a:lvl6pPr marL="1457782" indent="0">
              <a:buNone/>
              <a:defRPr sz="893">
                <a:solidFill>
                  <a:schemeClr val="tx1">
                    <a:tint val="75000"/>
                  </a:schemeClr>
                </a:solidFill>
              </a:defRPr>
            </a:lvl6pPr>
            <a:lvl7pPr marL="1749339" indent="0">
              <a:buNone/>
              <a:defRPr sz="893">
                <a:solidFill>
                  <a:schemeClr val="tx1">
                    <a:tint val="75000"/>
                  </a:schemeClr>
                </a:solidFill>
              </a:defRPr>
            </a:lvl7pPr>
            <a:lvl8pPr marL="2040895" indent="0">
              <a:buNone/>
              <a:defRPr sz="893">
                <a:solidFill>
                  <a:schemeClr val="tx1">
                    <a:tint val="75000"/>
                  </a:schemeClr>
                </a:solidFill>
              </a:defRPr>
            </a:lvl8pPr>
            <a:lvl9pPr marL="2332452" indent="0">
              <a:buNone/>
              <a:defRPr sz="893">
                <a:solidFill>
                  <a:schemeClr val="tx1">
                    <a:tint val="75000"/>
                  </a:schemeClr>
                </a:solidFill>
              </a:defRPr>
            </a:lvl9pPr>
          </a:lstStyle>
          <a:p>
            <a:pPr lvl="0"/>
            <a:r>
              <a:rPr lang="en-US" err="1"/>
              <a:t>Subheader</a:t>
            </a:r>
            <a:endParaRPr lang="en-US"/>
          </a:p>
        </p:txBody>
      </p:sp>
    </p:spTree>
    <p:extLst>
      <p:ext uri="{BB962C8B-B14F-4D97-AF65-F5344CB8AC3E}">
        <p14:creationId xmlns:p14="http://schemas.microsoft.com/office/powerpoint/2010/main" val="54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4" y="2142069"/>
            <a:ext cx="3420282"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3979307" y="2143722"/>
            <a:ext cx="3417427" cy="463140"/>
          </a:xfrm>
        </p:spPr>
        <p:txBody>
          <a:bodyPr/>
          <a:lstStyle>
            <a:lvl1pPr>
              <a:defRPr>
                <a:solidFill>
                  <a:srgbClr val="737373"/>
                </a:solidFill>
              </a:defRPr>
            </a:lvl1pPr>
            <a:lvl2pPr>
              <a:defRPr>
                <a:solidFill>
                  <a:srgbClr val="737373"/>
                </a:solidFill>
              </a:defRPr>
            </a:lvl2pPr>
            <a:lvl3pPr>
              <a:defRPr>
                <a:solidFill>
                  <a:srgbClr val="737373"/>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49451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373823"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277841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518160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33283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3">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666666"/>
                </a:solidFill>
              </a:defRPr>
            </a:lvl1pPr>
          </a:lstStyle>
          <a:p>
            <a:r>
              <a:rPr lang="en-US"/>
              <a:t>[Blank]</a:t>
            </a:r>
          </a:p>
        </p:txBody>
      </p:sp>
    </p:spTree>
    <p:extLst>
      <p:ext uri="{BB962C8B-B14F-4D97-AF65-F5344CB8AC3E}">
        <p14:creationId xmlns:p14="http://schemas.microsoft.com/office/powerpoint/2010/main" val="1882478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75" y="4812924"/>
            <a:ext cx="5829300" cy="370871"/>
          </a:xfrm>
          <a:noFill/>
        </p:spPr>
        <p:txBody>
          <a:bodyPr lIns="0" tIns="0" rIns="0" bIns="0" anchor="b" anchorCtr="0">
            <a:spAutoFit/>
          </a:bodyPr>
          <a:lstStyle>
            <a:lvl1pPr algn="l" defTabSz="594631" rtl="0" eaLnBrk="1" latinLnBrk="0" hangingPunct="1">
              <a:lnSpc>
                <a:spcPct val="90000"/>
              </a:lnSpc>
              <a:spcBef>
                <a:spcPct val="0"/>
              </a:spcBef>
              <a:buNone/>
              <a:defRPr lang="en-US" sz="2678" b="0" kern="1200" cap="none" spc="-32" baseline="0" dirty="0">
                <a:ln w="3175">
                  <a:noFill/>
                </a:ln>
                <a:solidFill>
                  <a:srgbClr val="737373"/>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373075" y="5833403"/>
            <a:ext cx="5829300" cy="156966"/>
          </a:xfrm>
          <a:noFill/>
        </p:spPr>
        <p:txBody>
          <a:bodyPr lIns="0" tIns="0" rIns="0" bIns="0">
            <a:spAutoFit/>
          </a:bodyPr>
          <a:lstStyle>
            <a:lvl1pPr marL="0" indent="0">
              <a:spcBef>
                <a:spcPts val="0"/>
              </a:spcBef>
              <a:spcAft>
                <a:spcPts val="0"/>
              </a:spcAft>
              <a:buFont typeface="Arial" panose="020B0604020202020204" pitchFamily="34" charset="0"/>
              <a:buNone/>
              <a:defRPr sz="1020" spc="0" baseline="0">
                <a:solidFill>
                  <a:srgbClr val="737373"/>
                </a:solidFill>
                <a:latin typeface="+mn-lt"/>
              </a:defRPr>
            </a:lvl1pPr>
          </a:lstStyle>
          <a:p>
            <a:pPr lvl="0"/>
            <a:r>
              <a:rPr lang="en-US"/>
              <a:t>Subhead</a:t>
            </a:r>
          </a:p>
        </p:txBody>
      </p:sp>
      <p:pic>
        <p:nvPicPr>
          <p:cNvPr id="4" name="Picture 3" descr="A picture containing drawing&#10;&#10;Description automatically generated">
            <a:extLst>
              <a:ext uri="{FF2B5EF4-FFF2-40B4-BE49-F238E27FC236}">
                <a16:creationId xmlns:a16="http://schemas.microsoft.com/office/drawing/2014/main" id="{1D007297-131D-4CFC-8026-47269578A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312502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85118" y="7189896"/>
            <a:ext cx="2550983" cy="374974"/>
          </a:xfrm>
        </p:spPr>
        <p:txBody>
          <a:bodyPr wrap="square">
            <a:spAutoFit/>
          </a:bodyPr>
          <a:lstStyle>
            <a:lvl1pPr>
              <a:defRPr sz="2041">
                <a:latin typeface="Segoe UI Semilight" panose="020B0402040204020203" pitchFamily="34" charset="0"/>
                <a:cs typeface="Segoe UI Semilight" panose="020B0402040204020203" pitchFamily="34" charset="0"/>
              </a:defRPr>
            </a:lvl1pPr>
          </a:lstStyle>
          <a:p>
            <a:r>
              <a:rPr lang="en-GB"/>
              <a:t>Title page</a:t>
            </a:r>
          </a:p>
        </p:txBody>
      </p:sp>
      <p:pic>
        <p:nvPicPr>
          <p:cNvPr id="4" name="Picture 3">
            <a:extLst>
              <a:ext uri="{FF2B5EF4-FFF2-40B4-BE49-F238E27FC236}">
                <a16:creationId xmlns:a16="http://schemas.microsoft.com/office/drawing/2014/main" id="{DFB48EE9-A137-4719-96C6-3639155A5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503" y="473310"/>
            <a:ext cx="6780265" cy="8772176"/>
          </a:xfrm>
          <a:prstGeom prst="rect">
            <a:avLst/>
          </a:prstGeom>
        </p:spPr>
      </p:pic>
    </p:spTree>
    <p:extLst>
      <p:ext uri="{BB962C8B-B14F-4D97-AF65-F5344CB8AC3E}">
        <p14:creationId xmlns:p14="http://schemas.microsoft.com/office/powerpoint/2010/main" val="157011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6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Divider_Gray">
    <p:spTree>
      <p:nvGrpSpPr>
        <p:cNvPr id="1" name=""/>
        <p:cNvGrpSpPr/>
        <p:nvPr/>
      </p:nvGrpSpPr>
      <p:grpSpPr>
        <a:xfrm>
          <a:off x="0" y="0"/>
          <a:ext cx="0" cy="0"/>
          <a:chOff x="0" y="0"/>
          <a:chExt cx="0" cy="0"/>
        </a:xfrm>
      </p:grpSpPr>
      <p:sp>
        <p:nvSpPr>
          <p:cNvPr id="17" name="Text Placeholder 2"/>
          <p:cNvSpPr>
            <a:spLocks noGrp="1"/>
          </p:cNvSpPr>
          <p:nvPr>
            <p:ph type="body" sz="quarter" idx="10" hasCustomPrompt="1"/>
          </p:nvPr>
        </p:nvSpPr>
        <p:spPr>
          <a:xfrm>
            <a:off x="790556" y="4697006"/>
            <a:ext cx="1293300" cy="955967"/>
          </a:xfrm>
        </p:spPr>
        <p:txBody>
          <a:bodyPr wrap="square" numCol="1">
            <a:spAutoFit/>
          </a:bodyPr>
          <a:lstStyle>
            <a:lvl1pPr marL="0" indent="0">
              <a:buNone/>
              <a:defRPr sz="5612">
                <a:latin typeface="+mj-lt"/>
              </a:defRPr>
            </a:lvl1pPr>
          </a:lstStyle>
          <a:p>
            <a:r>
              <a:rPr lang="en-GB">
                <a:solidFill>
                  <a:srgbClr val="737373"/>
                </a:solidFill>
                <a:latin typeface="+mj-lt"/>
              </a:rPr>
              <a:t>18%</a:t>
            </a:r>
          </a:p>
        </p:txBody>
      </p:sp>
      <p:sp>
        <p:nvSpPr>
          <p:cNvPr id="18" name="Text Placeholder 2"/>
          <p:cNvSpPr>
            <a:spLocks noGrp="1"/>
          </p:cNvSpPr>
          <p:nvPr>
            <p:ph type="body" sz="quarter" idx="11" hasCustomPrompt="1"/>
          </p:nvPr>
        </p:nvSpPr>
        <p:spPr>
          <a:xfrm>
            <a:off x="2526602" y="4696902"/>
            <a:ext cx="1150790" cy="955967"/>
          </a:xfrm>
        </p:spPr>
        <p:txBody>
          <a:bodyPr wrap="square" numCol="1">
            <a:spAutoFit/>
          </a:bodyPr>
          <a:lstStyle>
            <a:lvl1pPr marL="0" indent="0">
              <a:buNone/>
              <a:defRPr sz="5612">
                <a:latin typeface="+mj-lt"/>
              </a:defRPr>
            </a:lvl1pPr>
          </a:lstStyle>
          <a:p>
            <a:r>
              <a:rPr lang="en-GB">
                <a:solidFill>
                  <a:srgbClr val="737373"/>
                </a:solidFill>
                <a:latin typeface="+mj-lt"/>
              </a:rPr>
              <a:t>4%</a:t>
            </a:r>
          </a:p>
        </p:txBody>
      </p:sp>
      <p:sp>
        <p:nvSpPr>
          <p:cNvPr id="19" name="Text Placeholder 2"/>
          <p:cNvSpPr>
            <a:spLocks noGrp="1"/>
          </p:cNvSpPr>
          <p:nvPr>
            <p:ph type="body" sz="quarter" idx="12" hasCustomPrompt="1"/>
          </p:nvPr>
        </p:nvSpPr>
        <p:spPr>
          <a:xfrm>
            <a:off x="4128709" y="4696902"/>
            <a:ext cx="1273590" cy="955967"/>
          </a:xfrm>
        </p:spPr>
        <p:txBody>
          <a:bodyPr wrap="square" numCol="1">
            <a:spAutoFit/>
          </a:bodyPr>
          <a:lstStyle>
            <a:lvl1pPr marL="0" indent="0">
              <a:buNone/>
              <a:defRPr sz="5612">
                <a:latin typeface="+mj-lt"/>
              </a:defRPr>
            </a:lvl1pPr>
          </a:lstStyle>
          <a:p>
            <a:r>
              <a:rPr lang="en-GB">
                <a:solidFill>
                  <a:srgbClr val="737373"/>
                </a:solidFill>
                <a:latin typeface="+mj-lt"/>
              </a:rPr>
              <a:t>9%</a:t>
            </a:r>
          </a:p>
        </p:txBody>
      </p:sp>
      <p:sp>
        <p:nvSpPr>
          <p:cNvPr id="20" name="Text Placeholder 2"/>
          <p:cNvSpPr>
            <a:spLocks noGrp="1"/>
          </p:cNvSpPr>
          <p:nvPr>
            <p:ph type="body" sz="quarter" idx="13" hasCustomPrompt="1"/>
          </p:nvPr>
        </p:nvSpPr>
        <p:spPr>
          <a:xfrm>
            <a:off x="5853617" y="4696902"/>
            <a:ext cx="1506994" cy="955967"/>
          </a:xfrm>
        </p:spPr>
        <p:txBody>
          <a:bodyPr wrap="square" numCol="1">
            <a:spAutoFit/>
          </a:bodyPr>
          <a:lstStyle>
            <a:lvl1pPr marL="0" indent="0" algn="l">
              <a:buNone/>
              <a:defRPr sz="5612">
                <a:latin typeface="+mj-lt"/>
              </a:defRPr>
            </a:lvl1pPr>
          </a:lstStyle>
          <a:p>
            <a:r>
              <a:rPr lang="en-GB">
                <a:solidFill>
                  <a:srgbClr val="737373"/>
                </a:solidFill>
                <a:latin typeface="+mj-lt"/>
              </a:rPr>
              <a:t>33%</a:t>
            </a:r>
          </a:p>
        </p:txBody>
      </p:sp>
      <p:sp>
        <p:nvSpPr>
          <p:cNvPr id="21" name="Text Placeholder 2"/>
          <p:cNvSpPr>
            <a:spLocks noGrp="1"/>
          </p:cNvSpPr>
          <p:nvPr>
            <p:ph type="body" sz="quarter" idx="14" hasCustomPrompt="1"/>
          </p:nvPr>
        </p:nvSpPr>
        <p:spPr>
          <a:xfrm>
            <a:off x="848960" y="6740857"/>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14" name="Text Placeholder 2"/>
          <p:cNvSpPr>
            <a:spLocks noGrp="1"/>
          </p:cNvSpPr>
          <p:nvPr>
            <p:ph type="body" sz="quarter" idx="15" hasCustomPrompt="1"/>
          </p:nvPr>
        </p:nvSpPr>
        <p:spPr>
          <a:xfrm>
            <a:off x="2557850"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2" name="Text Placeholder 2"/>
          <p:cNvSpPr>
            <a:spLocks noGrp="1"/>
          </p:cNvSpPr>
          <p:nvPr>
            <p:ph type="body" sz="quarter" idx="16" hasCustomPrompt="1"/>
          </p:nvPr>
        </p:nvSpPr>
        <p:spPr>
          <a:xfrm>
            <a:off x="4151386"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3" name="Text Placeholder 2"/>
          <p:cNvSpPr>
            <a:spLocks noGrp="1"/>
          </p:cNvSpPr>
          <p:nvPr>
            <p:ph type="body" sz="quarter" idx="17" hasCustomPrompt="1"/>
          </p:nvPr>
        </p:nvSpPr>
        <p:spPr>
          <a:xfrm>
            <a:off x="5876293"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4" name="Text Placeholder 2"/>
          <p:cNvSpPr>
            <a:spLocks noGrp="1"/>
          </p:cNvSpPr>
          <p:nvPr>
            <p:ph type="body" sz="quarter" idx="18" hasCustomPrompt="1"/>
          </p:nvPr>
        </p:nvSpPr>
        <p:spPr>
          <a:xfrm>
            <a:off x="1528017" y="3044183"/>
            <a:ext cx="4722166" cy="229743"/>
          </a:xfrm>
        </p:spPr>
        <p:txBody>
          <a:bodyPr wrap="square" numCol="1">
            <a:spAutoFit/>
          </a:bodyPr>
          <a:lstStyle>
            <a:lvl1pPr marL="0" indent="0" algn="ctr" defTabSz="571625">
              <a:buNone/>
              <a:defRPr sz="893"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a:t>
            </a:r>
            <a:r>
              <a:rPr lang="en-GB" err="1">
                <a:solidFill>
                  <a:srgbClr val="737373"/>
                </a:solidFill>
                <a:latin typeface="+mj-lt"/>
              </a:rPr>
              <a:t>proident</a:t>
            </a:r>
            <a:r>
              <a:rPr lang="en-GB">
                <a:solidFill>
                  <a:srgbClr val="737373"/>
                </a:solidFill>
                <a:latin typeface="+mj-lt"/>
              </a:rPr>
              <a:t>, </a:t>
            </a:r>
            <a:r>
              <a:rPr lang="en-GB" err="1">
                <a:solidFill>
                  <a:srgbClr val="737373"/>
                </a:solidFill>
                <a:latin typeface="+mj-lt"/>
              </a:rPr>
              <a:t>sunt</a:t>
            </a:r>
            <a:r>
              <a:rPr lang="en-GB">
                <a:solidFill>
                  <a:srgbClr val="737373"/>
                </a:solidFill>
                <a:latin typeface="+mj-lt"/>
              </a:rPr>
              <a:t> in culpa qui </a:t>
            </a:r>
            <a:r>
              <a:rPr lang="en-GB" err="1">
                <a:solidFill>
                  <a:srgbClr val="737373"/>
                </a:solidFill>
                <a:latin typeface="+mj-lt"/>
              </a:rPr>
              <a:t>officia</a:t>
            </a:r>
            <a:r>
              <a:rPr lang="en-GB">
                <a:solidFill>
                  <a:srgbClr val="737373"/>
                </a:solidFill>
                <a:latin typeface="+mj-lt"/>
              </a:rPr>
              <a:t> </a:t>
            </a:r>
            <a:r>
              <a:rPr lang="en-GB" err="1">
                <a:solidFill>
                  <a:srgbClr val="737373"/>
                </a:solidFill>
                <a:latin typeface="+mj-lt"/>
              </a:rPr>
              <a:t>deserunt</a:t>
            </a:r>
            <a:endParaRPr lang="en-GB" sz="893" kern="0">
              <a:solidFill>
                <a:srgbClr val="737373"/>
              </a:solidFill>
              <a:latin typeface="+mj-lt"/>
            </a:endParaRPr>
          </a:p>
        </p:txBody>
      </p:sp>
      <p:sp>
        <p:nvSpPr>
          <p:cNvPr id="27" name="Text Placeholder 2"/>
          <p:cNvSpPr>
            <a:spLocks noGrp="1"/>
          </p:cNvSpPr>
          <p:nvPr>
            <p:ph type="body" sz="quarter" idx="19" hasCustomPrompt="1"/>
          </p:nvPr>
        </p:nvSpPr>
        <p:spPr>
          <a:xfrm>
            <a:off x="187274" y="2106062"/>
            <a:ext cx="7397851" cy="406393"/>
          </a:xfrm>
        </p:spPr>
        <p:txBody>
          <a:bodyPr wrap="square" numCol="1">
            <a:spAutoFit/>
          </a:bodyPr>
          <a:lstStyle>
            <a:lvl1pPr marL="0" indent="0" algn="ctr" defTabSz="571625">
              <a:buNone/>
              <a:defRPr sz="2041"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provident.</a:t>
            </a:r>
            <a:endParaRPr lang="en-GB" sz="893" kern="0">
              <a:solidFill>
                <a:srgbClr val="737373"/>
              </a:solidFill>
              <a:latin typeface="+mj-lt"/>
            </a:endParaRPr>
          </a:p>
        </p:txBody>
      </p:sp>
      <p:sp>
        <p:nvSpPr>
          <p:cNvPr id="28" name="Text Placeholder 2"/>
          <p:cNvSpPr>
            <a:spLocks noGrp="1"/>
          </p:cNvSpPr>
          <p:nvPr>
            <p:ph type="body" sz="quarter" idx="20" hasCustomPrompt="1"/>
          </p:nvPr>
        </p:nvSpPr>
        <p:spPr>
          <a:xfrm>
            <a:off x="1304072" y="9078553"/>
            <a:ext cx="5164255" cy="216021"/>
          </a:xfrm>
        </p:spPr>
        <p:txBody>
          <a:bodyPr wrap="square" numCol="1">
            <a:spAutoFit/>
          </a:bodyPr>
          <a:lstStyle>
            <a:lvl1pPr marL="0" indent="0" algn="ctr" defTabSz="571625">
              <a:lnSpc>
                <a:spcPct val="90000"/>
              </a:lnSpc>
              <a:buNone/>
              <a:defRPr sz="670" b="0" i="0">
                <a:latin typeface="+mj-lt"/>
              </a:defRPr>
            </a:lvl1pPr>
          </a:lstStyle>
          <a:p>
            <a:pPr algn="ctr" defTabSz="896386">
              <a:lnSpc>
                <a:spcPct val="90000"/>
              </a:lnSpc>
            </a:pPr>
            <a:r>
              <a:rPr lang="en-GB" sz="893" kern="0">
                <a:solidFill>
                  <a:srgbClr val="737373"/>
                </a:solidFill>
              </a:rPr>
              <a:t>Source: Lorem ipsum </a:t>
            </a:r>
            <a:r>
              <a:rPr lang="en-GB" sz="893" kern="0" err="1">
                <a:solidFill>
                  <a:srgbClr val="737373"/>
                </a:solidFill>
              </a:rPr>
              <a:t>dolor</a:t>
            </a:r>
            <a:r>
              <a:rPr lang="en-GB" sz="893" kern="0">
                <a:solidFill>
                  <a:srgbClr val="737373"/>
                </a:solidFill>
              </a:rPr>
              <a:t> sit </a:t>
            </a:r>
            <a:r>
              <a:rPr lang="en-GB" sz="893" kern="0" err="1">
                <a:solidFill>
                  <a:srgbClr val="737373"/>
                </a:solidFill>
              </a:rPr>
              <a:t>amet</a:t>
            </a:r>
            <a:r>
              <a:rPr lang="en-GB" sz="893" kern="0">
                <a:solidFill>
                  <a:srgbClr val="737373"/>
                </a:solidFill>
              </a:rPr>
              <a:t>, </a:t>
            </a:r>
            <a:r>
              <a:rPr lang="en-GB" sz="893" kern="0" err="1">
                <a:solidFill>
                  <a:srgbClr val="737373"/>
                </a:solidFill>
              </a:rPr>
              <a:t>consectetur</a:t>
            </a:r>
            <a:r>
              <a:rPr lang="en-GB" sz="893" kern="0">
                <a:solidFill>
                  <a:srgbClr val="737373"/>
                </a:solidFill>
              </a:rPr>
              <a:t> </a:t>
            </a:r>
            <a:r>
              <a:rPr lang="en-GB" sz="893" kern="0" err="1">
                <a:solidFill>
                  <a:srgbClr val="737373"/>
                </a:solidFill>
              </a:rPr>
              <a:t>adipiscing</a:t>
            </a:r>
            <a:r>
              <a:rPr lang="en-GB" sz="893" kern="0">
                <a:solidFill>
                  <a:srgbClr val="737373"/>
                </a:solidFill>
              </a:rPr>
              <a:t> </a:t>
            </a:r>
            <a:r>
              <a:rPr lang="en-GB" sz="893" kern="0" err="1">
                <a:solidFill>
                  <a:srgbClr val="737373"/>
                </a:solidFill>
              </a:rPr>
              <a:t>elit</a:t>
            </a:r>
            <a:r>
              <a:rPr lang="en-GB" sz="893" kern="0">
                <a:solidFill>
                  <a:srgbClr val="737373"/>
                </a:solidFill>
              </a:rPr>
              <a:t>, </a:t>
            </a:r>
            <a:r>
              <a:rPr lang="en-GB" sz="893" kern="0" err="1">
                <a:solidFill>
                  <a:srgbClr val="737373"/>
                </a:solidFill>
              </a:rPr>
              <a:t>sed</a:t>
            </a:r>
            <a:r>
              <a:rPr lang="en-GB" sz="893" kern="0">
                <a:solidFill>
                  <a:srgbClr val="737373"/>
                </a:solidFill>
              </a:rPr>
              <a:t> do </a:t>
            </a:r>
            <a:r>
              <a:rPr lang="en-GB" sz="893" kern="0" err="1">
                <a:solidFill>
                  <a:srgbClr val="737373"/>
                </a:solidFill>
              </a:rPr>
              <a:t>eiusmod</a:t>
            </a:r>
            <a:r>
              <a:rPr lang="en-GB" sz="893" kern="0">
                <a:solidFill>
                  <a:srgbClr val="737373"/>
                </a:solidFill>
              </a:rPr>
              <a:t> </a:t>
            </a:r>
            <a:r>
              <a:rPr lang="en-GB" sz="893" kern="0" err="1">
                <a:solidFill>
                  <a:srgbClr val="737373"/>
                </a:solidFill>
              </a:rPr>
              <a:t>tempor</a:t>
            </a:r>
            <a:endParaRPr lang="en-GB" sz="893" kern="0">
              <a:solidFill>
                <a:srgbClr val="737373"/>
              </a:solidFill>
            </a:endParaRPr>
          </a:p>
        </p:txBody>
      </p:sp>
    </p:spTree>
    <p:extLst>
      <p:ext uri="{BB962C8B-B14F-4D97-AF65-F5344CB8AC3E}">
        <p14:creationId xmlns:p14="http://schemas.microsoft.com/office/powerpoint/2010/main" val="21501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png"/><Relationship Id="rId5" Type="http://schemas.openxmlformats.org/officeDocument/2006/relationships/slideLayout" Target="../slideLayouts/slideLayout60.xml"/><Relationship Id="rId10" Type="http://schemas.openxmlformats.org/officeDocument/2006/relationships/image" Target="../media/image19.pn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356" y="576682"/>
            <a:ext cx="7107768" cy="818083"/>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32356" y="1743456"/>
            <a:ext cx="7107768" cy="737616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3113" rtl="0" eaLnBrk="1" latinLnBrk="0" hangingPunct="1">
        <a:lnSpc>
          <a:spcPct val="90000"/>
        </a:lnSpc>
        <a:spcBef>
          <a:spcPct val="0"/>
        </a:spcBef>
        <a:buNone/>
        <a:defRPr sz="2551" kern="1200" spc="-64" baseline="0">
          <a:solidFill>
            <a:srgbClr val="737373">
              <a:alpha val="99000"/>
            </a:srgbClr>
          </a:solidFill>
          <a:latin typeface="+mj-lt"/>
          <a:ea typeface="+mj-ea"/>
          <a:cs typeface="+mj-cs"/>
        </a:defRPr>
      </a:lvl1pPr>
    </p:titleStyle>
    <p:bodyStyle>
      <a:lvl1pPr marL="146791" indent="-146791" algn="l" defTabSz="583113" rtl="0" eaLnBrk="1" latinLnBrk="0" hangingPunct="1">
        <a:spcBef>
          <a:spcPts val="0"/>
        </a:spcBef>
        <a:spcAft>
          <a:spcPts val="383"/>
        </a:spcAft>
        <a:buSzPct val="90000"/>
        <a:buFont typeface="Wingdings" pitchFamily="2" charset="2"/>
        <a:buChar char=""/>
        <a:defRPr sz="1530" kern="1200">
          <a:solidFill>
            <a:srgbClr val="737373">
              <a:alpha val="99000"/>
            </a:srgbClr>
          </a:solidFill>
          <a:latin typeface="+mn-lt"/>
          <a:ea typeface="+mn-ea"/>
          <a:cs typeface="+mn-cs"/>
        </a:defRPr>
      </a:lvl1pPr>
      <a:lvl2pPr marL="257137" indent="-110346" algn="l" defTabSz="583113" rtl="0" eaLnBrk="1" latinLnBrk="0" hangingPunct="1">
        <a:spcBef>
          <a:spcPts val="0"/>
        </a:spcBef>
        <a:spcAft>
          <a:spcPts val="765"/>
        </a:spcAft>
        <a:buSzPct val="90000"/>
        <a:buFont typeface="Wingdings" pitchFamily="2" charset="2"/>
        <a:buChar char=""/>
        <a:defRPr sz="1148" kern="1200">
          <a:solidFill>
            <a:srgbClr val="737373">
              <a:alpha val="99000"/>
            </a:srgbClr>
          </a:solidFill>
          <a:latin typeface="+mn-lt"/>
          <a:ea typeface="+mn-ea"/>
          <a:cs typeface="+mn-cs"/>
        </a:defRPr>
      </a:lvl2pPr>
      <a:lvl3pPr marL="362421" indent="-105284" algn="l" defTabSz="583113" rtl="0" eaLnBrk="1" latinLnBrk="0" hangingPunct="1">
        <a:spcBef>
          <a:spcPts val="0"/>
        </a:spcBef>
        <a:spcAft>
          <a:spcPts val="765"/>
        </a:spcAft>
        <a:buSzPct val="90000"/>
        <a:buFont typeface="Wingdings" pitchFamily="2" charset="2"/>
        <a:buChar char=""/>
        <a:defRPr sz="1020" kern="1200">
          <a:solidFill>
            <a:srgbClr val="737373">
              <a:alpha val="99000"/>
            </a:srgbClr>
          </a:solidFill>
          <a:latin typeface="+mn-lt"/>
          <a:ea typeface="+mn-ea"/>
          <a:cs typeface="+mn-cs"/>
        </a:defRPr>
      </a:lvl3pPr>
      <a:lvl4pPr marL="472767"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4pPr>
      <a:lvl5pPr marL="583113"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5pPr>
      <a:lvl6pPr marL="160356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895117"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186673"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47823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83113" rtl="0" eaLnBrk="1" latinLnBrk="0" hangingPunct="1">
        <a:defRPr sz="1148" kern="1200">
          <a:solidFill>
            <a:schemeClr val="tx1"/>
          </a:solidFill>
          <a:latin typeface="+mn-lt"/>
          <a:ea typeface="+mn-ea"/>
          <a:cs typeface="+mn-cs"/>
        </a:defRPr>
      </a:lvl1pPr>
      <a:lvl2pPr marL="291556" algn="l" defTabSz="583113" rtl="0" eaLnBrk="1" latinLnBrk="0" hangingPunct="1">
        <a:defRPr sz="1148" kern="1200">
          <a:solidFill>
            <a:schemeClr val="tx1"/>
          </a:solidFill>
          <a:latin typeface="+mn-lt"/>
          <a:ea typeface="+mn-ea"/>
          <a:cs typeface="+mn-cs"/>
        </a:defRPr>
      </a:lvl2pPr>
      <a:lvl3pPr marL="583113" algn="l" defTabSz="583113" rtl="0" eaLnBrk="1" latinLnBrk="0" hangingPunct="1">
        <a:defRPr sz="1148" kern="1200">
          <a:solidFill>
            <a:schemeClr val="tx1"/>
          </a:solidFill>
          <a:latin typeface="+mn-lt"/>
          <a:ea typeface="+mn-ea"/>
          <a:cs typeface="+mn-cs"/>
        </a:defRPr>
      </a:lvl3pPr>
      <a:lvl4pPr marL="874669" algn="l" defTabSz="583113" rtl="0" eaLnBrk="1" latinLnBrk="0" hangingPunct="1">
        <a:defRPr sz="1148" kern="1200">
          <a:solidFill>
            <a:schemeClr val="tx1"/>
          </a:solidFill>
          <a:latin typeface="+mn-lt"/>
          <a:ea typeface="+mn-ea"/>
          <a:cs typeface="+mn-cs"/>
        </a:defRPr>
      </a:lvl4pPr>
      <a:lvl5pPr marL="1166226" algn="l" defTabSz="583113" rtl="0" eaLnBrk="1" latinLnBrk="0" hangingPunct="1">
        <a:defRPr sz="1148" kern="1200">
          <a:solidFill>
            <a:schemeClr val="tx1"/>
          </a:solidFill>
          <a:latin typeface="+mn-lt"/>
          <a:ea typeface="+mn-ea"/>
          <a:cs typeface="+mn-cs"/>
        </a:defRPr>
      </a:lvl5pPr>
      <a:lvl6pPr marL="1457782" algn="l" defTabSz="583113" rtl="0" eaLnBrk="1" latinLnBrk="0" hangingPunct="1">
        <a:defRPr sz="1148" kern="1200">
          <a:solidFill>
            <a:schemeClr val="tx1"/>
          </a:solidFill>
          <a:latin typeface="+mn-lt"/>
          <a:ea typeface="+mn-ea"/>
          <a:cs typeface="+mn-cs"/>
        </a:defRPr>
      </a:lvl6pPr>
      <a:lvl7pPr marL="1749339" algn="l" defTabSz="583113" rtl="0" eaLnBrk="1" latinLnBrk="0" hangingPunct="1">
        <a:defRPr sz="1148" kern="1200">
          <a:solidFill>
            <a:schemeClr val="tx1"/>
          </a:solidFill>
          <a:latin typeface="+mn-lt"/>
          <a:ea typeface="+mn-ea"/>
          <a:cs typeface="+mn-cs"/>
        </a:defRPr>
      </a:lvl7pPr>
      <a:lvl8pPr marL="2040895" algn="l" defTabSz="583113" rtl="0" eaLnBrk="1" latinLnBrk="0" hangingPunct="1">
        <a:defRPr sz="1148" kern="1200">
          <a:solidFill>
            <a:schemeClr val="tx1"/>
          </a:solidFill>
          <a:latin typeface="+mn-lt"/>
          <a:ea typeface="+mn-ea"/>
          <a:cs typeface="+mn-cs"/>
        </a:defRPr>
      </a:lvl8pPr>
      <a:lvl9pPr marL="2332452" algn="l" defTabSz="583113" rtl="0" eaLnBrk="1" latinLnBrk="0" hangingPunct="1">
        <a:defRPr sz="11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58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20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846" y="639208"/>
            <a:ext cx="7226725" cy="109122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278792" y="2737702"/>
            <a:ext cx="7226725" cy="8136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7682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xStyles>
    <p:titleStyle>
      <a:lvl1pPr algn="l" defTabSz="582917" rtl="0" eaLnBrk="1" latinLnBrk="0" hangingPunct="1">
        <a:lnSpc>
          <a:spcPct val="90000"/>
        </a:lnSpc>
        <a:spcBef>
          <a:spcPct val="0"/>
        </a:spcBef>
        <a:buNone/>
        <a:defRPr lang="en-US" sz="2000" b="0" kern="1200" cap="none" spc="-94" baseline="0" dirty="0" smtClean="0">
          <a:ln w="3175">
            <a:noFill/>
          </a:ln>
          <a:solidFill>
            <a:srgbClr val="000000"/>
          </a:solidFill>
          <a:effectLst/>
          <a:latin typeface="+mj-lt"/>
          <a:ea typeface="+mn-ea"/>
          <a:cs typeface="Segoe UI" pitchFamily="34" charset="0"/>
        </a:defRPr>
      </a:lvl1pPr>
    </p:titleStyle>
    <p:bodyStyle>
      <a:lvl1pPr marL="0"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625" kern="1200" spc="0" baseline="0">
          <a:solidFill>
            <a:srgbClr val="000000"/>
          </a:solidFill>
          <a:latin typeface="+mn-lt"/>
          <a:ea typeface="+mn-ea"/>
          <a:cs typeface="+mn-cs"/>
        </a:defRPr>
      </a:lvl1pPr>
      <a:lvl2pPr marL="14286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250" kern="1200" spc="0" baseline="0">
          <a:solidFill>
            <a:srgbClr val="000000"/>
          </a:solidFill>
          <a:latin typeface="+mn-lt"/>
          <a:ea typeface="+mn-ea"/>
          <a:cs typeface="+mn-cs"/>
        </a:defRPr>
      </a:lvl2pPr>
      <a:lvl3pPr marL="285727"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3pPr>
      <a:lvl4pPr marL="428591"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4pPr>
      <a:lvl5pPr marL="57145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1603022"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94480"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85939"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77398"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82917" rtl="0" eaLnBrk="1" latinLnBrk="0" hangingPunct="1">
        <a:defRPr sz="1125" kern="1200">
          <a:solidFill>
            <a:schemeClr val="tx1"/>
          </a:solidFill>
          <a:latin typeface="+mn-lt"/>
          <a:ea typeface="+mn-ea"/>
          <a:cs typeface="+mn-cs"/>
        </a:defRPr>
      </a:lvl1pPr>
      <a:lvl2pPr marL="291458" algn="l" defTabSz="582917" rtl="0" eaLnBrk="1" latinLnBrk="0" hangingPunct="1">
        <a:defRPr sz="1125" kern="1200">
          <a:solidFill>
            <a:schemeClr val="tx1"/>
          </a:solidFill>
          <a:latin typeface="+mn-lt"/>
          <a:ea typeface="+mn-ea"/>
          <a:cs typeface="+mn-cs"/>
        </a:defRPr>
      </a:lvl2pPr>
      <a:lvl3pPr marL="582917" algn="l" defTabSz="582917" rtl="0" eaLnBrk="1" latinLnBrk="0" hangingPunct="1">
        <a:defRPr sz="1125" kern="1200">
          <a:solidFill>
            <a:schemeClr val="tx1"/>
          </a:solidFill>
          <a:latin typeface="+mn-lt"/>
          <a:ea typeface="+mn-ea"/>
          <a:cs typeface="+mn-cs"/>
        </a:defRPr>
      </a:lvl3pPr>
      <a:lvl4pPr marL="874375" algn="l" defTabSz="582917" rtl="0" eaLnBrk="1" latinLnBrk="0" hangingPunct="1">
        <a:defRPr sz="1125" kern="1200">
          <a:solidFill>
            <a:schemeClr val="tx1"/>
          </a:solidFill>
          <a:latin typeface="+mn-lt"/>
          <a:ea typeface="+mn-ea"/>
          <a:cs typeface="+mn-cs"/>
        </a:defRPr>
      </a:lvl4pPr>
      <a:lvl5pPr marL="1165834" algn="l" defTabSz="582917" rtl="0" eaLnBrk="1" latinLnBrk="0" hangingPunct="1">
        <a:defRPr sz="1125" kern="1200">
          <a:solidFill>
            <a:schemeClr val="tx1"/>
          </a:solidFill>
          <a:latin typeface="+mn-lt"/>
          <a:ea typeface="+mn-ea"/>
          <a:cs typeface="+mn-cs"/>
        </a:defRPr>
      </a:lvl5pPr>
      <a:lvl6pPr marL="1457292" algn="l" defTabSz="582917" rtl="0" eaLnBrk="1" latinLnBrk="0" hangingPunct="1">
        <a:defRPr sz="1125" kern="1200">
          <a:solidFill>
            <a:schemeClr val="tx1"/>
          </a:solidFill>
          <a:latin typeface="+mn-lt"/>
          <a:ea typeface="+mn-ea"/>
          <a:cs typeface="+mn-cs"/>
        </a:defRPr>
      </a:lvl6pPr>
      <a:lvl7pPr marL="1748751" algn="l" defTabSz="582917" rtl="0" eaLnBrk="1" latinLnBrk="0" hangingPunct="1">
        <a:defRPr sz="1125" kern="1200">
          <a:solidFill>
            <a:schemeClr val="tx1"/>
          </a:solidFill>
          <a:latin typeface="+mn-lt"/>
          <a:ea typeface="+mn-ea"/>
          <a:cs typeface="+mn-cs"/>
        </a:defRPr>
      </a:lvl7pPr>
      <a:lvl8pPr marL="2040209" algn="l" defTabSz="582917" rtl="0" eaLnBrk="1" latinLnBrk="0" hangingPunct="1">
        <a:defRPr sz="1125" kern="1200">
          <a:solidFill>
            <a:schemeClr val="tx1"/>
          </a:solidFill>
          <a:latin typeface="+mn-lt"/>
          <a:ea typeface="+mn-ea"/>
          <a:cs typeface="+mn-cs"/>
        </a:defRPr>
      </a:lvl8pPr>
      <a:lvl9pPr marL="2331668" algn="l" defTabSz="582917" rtl="0" eaLnBrk="1" latinLnBrk="0" hangingPunct="1">
        <a:defRPr sz="112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75018" y="858319"/>
            <a:ext cx="6649289" cy="15696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72428" y="2105406"/>
            <a:ext cx="6647021" cy="46314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6AABAAC4-A25B-4937-8FB8-7D7BFB436E60}"/>
              </a:ext>
            </a:extLst>
          </p:cNvPr>
          <p:cNvGrpSpPr/>
          <p:nvPr/>
        </p:nvGrpSpPr>
        <p:grpSpPr>
          <a:xfrm>
            <a:off x="7775604" y="1239048"/>
            <a:ext cx="1906874" cy="8923665"/>
            <a:chOff x="12197026" y="844804"/>
            <a:chExt cx="2991175" cy="6084317"/>
          </a:xfrm>
        </p:grpSpPr>
        <p:pic>
          <p:nvPicPr>
            <p:cNvPr id="88" name="Picture 87">
              <a:extLst>
                <a:ext uri="{FF2B5EF4-FFF2-40B4-BE49-F238E27FC236}">
                  <a16:creationId xmlns:a16="http://schemas.microsoft.com/office/drawing/2014/main" id="{64E16A3B-CA6B-453E-A706-7DD780A5EFFB}"/>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2197026" y="844804"/>
              <a:ext cx="2991175" cy="3068319"/>
            </a:xfrm>
            <a:prstGeom prst="rect">
              <a:avLst/>
            </a:prstGeom>
          </p:spPr>
        </p:pic>
        <p:pic>
          <p:nvPicPr>
            <p:cNvPr id="90" name="Picture 89">
              <a:extLst>
                <a:ext uri="{FF2B5EF4-FFF2-40B4-BE49-F238E27FC236}">
                  <a16:creationId xmlns:a16="http://schemas.microsoft.com/office/drawing/2014/main" id="{EACCA886-DEB8-48B0-BFB3-1AE7B73B274A}"/>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2222426" y="3860802"/>
              <a:ext cx="2964937" cy="3068319"/>
            </a:xfrm>
            <a:prstGeom prst="rect">
              <a:avLst/>
            </a:prstGeom>
          </p:spPr>
        </p:pic>
      </p:grpSp>
    </p:spTree>
    <p:extLst>
      <p:ext uri="{BB962C8B-B14F-4D97-AF65-F5344CB8AC3E}">
        <p14:creationId xmlns:p14="http://schemas.microsoft.com/office/powerpoint/2010/main" val="2595688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xStyles>
    <p:titleStyle>
      <a:lvl1pPr algn="l" defTabSz="594631" rtl="0" eaLnBrk="1" latinLnBrk="0" hangingPunct="1">
        <a:lnSpc>
          <a:spcPct val="100000"/>
        </a:lnSpc>
        <a:spcBef>
          <a:spcPct val="0"/>
        </a:spcBef>
        <a:buNone/>
        <a:defRPr lang="en-US" sz="10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45734"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91469"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gradFill>
            <a:gsLst>
              <a:gs pos="1250">
                <a:schemeClr val="tx1"/>
              </a:gs>
              <a:gs pos="100000">
                <a:schemeClr val="tx1"/>
              </a:gs>
            </a:gsLst>
            <a:lin ang="5400000" scaled="0"/>
          </a:gradFill>
          <a:latin typeface="+mn-lt"/>
          <a:ea typeface="+mn-ea"/>
          <a:cs typeface="+mn-cs"/>
        </a:defRPr>
      </a:lvl2pPr>
      <a:lvl3pPr marL="418987" marR="0" indent="-127518"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65" kern="1200" spc="0" baseline="0">
          <a:gradFill>
            <a:gsLst>
              <a:gs pos="1250">
                <a:schemeClr val="tx1"/>
              </a:gs>
              <a:gs pos="100000">
                <a:schemeClr val="tx1"/>
              </a:gs>
            </a:gsLst>
            <a:lin ang="5400000" scaled="0"/>
          </a:gradFill>
          <a:latin typeface="+mn-lt"/>
          <a:ea typeface="+mn-ea"/>
          <a:cs typeface="+mn-cs"/>
        </a:defRPr>
      </a:lvl3pPr>
      <a:lvl4pPr marL="537396" marR="0" indent="-115373"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8" kern="1200" spc="0" baseline="0">
          <a:gradFill>
            <a:gsLst>
              <a:gs pos="1250">
                <a:schemeClr val="tx1"/>
              </a:gs>
              <a:gs pos="100000">
                <a:schemeClr val="tx1"/>
              </a:gs>
            </a:gsLst>
            <a:lin ang="5400000" scaled="0"/>
          </a:gradFill>
          <a:latin typeface="+mn-lt"/>
          <a:ea typeface="+mn-ea"/>
          <a:cs typeface="+mn-cs"/>
        </a:defRPr>
      </a:lvl4pPr>
      <a:lvl5pPr marL="652769" marR="0" indent="-107277"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10" kern="1200" spc="0" baseline="0">
          <a:gradFill>
            <a:gsLst>
              <a:gs pos="1250">
                <a:schemeClr val="tx1"/>
              </a:gs>
              <a:gs pos="100000">
                <a:schemeClr val="tx1"/>
              </a:gs>
            </a:gsLst>
            <a:lin ang="5400000" scaled="0"/>
          </a:gradFill>
          <a:latin typeface="+mn-lt"/>
          <a:ea typeface="+mn-ea"/>
          <a:cs typeface="+mn-cs"/>
        </a:defRPr>
      </a:lvl5pPr>
      <a:lvl6pPr marL="1635235"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52"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67"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83"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31" rtl="0" eaLnBrk="1" latinLnBrk="0" hangingPunct="1">
        <a:defRPr sz="1147" kern="1200">
          <a:solidFill>
            <a:schemeClr val="tx1"/>
          </a:solidFill>
          <a:latin typeface="+mn-lt"/>
          <a:ea typeface="+mn-ea"/>
          <a:cs typeface="+mn-cs"/>
        </a:defRPr>
      </a:lvl1pPr>
      <a:lvl2pPr marL="297316" algn="l" defTabSz="594631" rtl="0" eaLnBrk="1" latinLnBrk="0" hangingPunct="1">
        <a:defRPr sz="1147" kern="1200">
          <a:solidFill>
            <a:schemeClr val="tx1"/>
          </a:solidFill>
          <a:latin typeface="+mn-lt"/>
          <a:ea typeface="+mn-ea"/>
          <a:cs typeface="+mn-cs"/>
        </a:defRPr>
      </a:lvl2pPr>
      <a:lvl3pPr marL="594631" algn="l" defTabSz="594631" rtl="0" eaLnBrk="1" latinLnBrk="0" hangingPunct="1">
        <a:defRPr sz="1147" kern="1200">
          <a:solidFill>
            <a:schemeClr val="tx1"/>
          </a:solidFill>
          <a:latin typeface="+mn-lt"/>
          <a:ea typeface="+mn-ea"/>
          <a:cs typeface="+mn-cs"/>
        </a:defRPr>
      </a:lvl3pPr>
      <a:lvl4pPr marL="891947" algn="l" defTabSz="594631" rtl="0" eaLnBrk="1" latinLnBrk="0" hangingPunct="1">
        <a:defRPr sz="1147" kern="1200">
          <a:solidFill>
            <a:schemeClr val="tx1"/>
          </a:solidFill>
          <a:latin typeface="+mn-lt"/>
          <a:ea typeface="+mn-ea"/>
          <a:cs typeface="+mn-cs"/>
        </a:defRPr>
      </a:lvl4pPr>
      <a:lvl5pPr marL="1189262" algn="l" defTabSz="594631" rtl="0" eaLnBrk="1" latinLnBrk="0" hangingPunct="1">
        <a:defRPr sz="1147" kern="1200">
          <a:solidFill>
            <a:schemeClr val="tx1"/>
          </a:solidFill>
          <a:latin typeface="+mn-lt"/>
          <a:ea typeface="+mn-ea"/>
          <a:cs typeface="+mn-cs"/>
        </a:defRPr>
      </a:lvl5pPr>
      <a:lvl6pPr marL="1486578" algn="l" defTabSz="594631" rtl="0" eaLnBrk="1" latinLnBrk="0" hangingPunct="1">
        <a:defRPr sz="1147" kern="1200">
          <a:solidFill>
            <a:schemeClr val="tx1"/>
          </a:solidFill>
          <a:latin typeface="+mn-lt"/>
          <a:ea typeface="+mn-ea"/>
          <a:cs typeface="+mn-cs"/>
        </a:defRPr>
      </a:lvl6pPr>
      <a:lvl7pPr marL="1783894" algn="l" defTabSz="594631" rtl="0" eaLnBrk="1" latinLnBrk="0" hangingPunct="1">
        <a:defRPr sz="1147" kern="1200">
          <a:solidFill>
            <a:schemeClr val="tx1"/>
          </a:solidFill>
          <a:latin typeface="+mn-lt"/>
          <a:ea typeface="+mn-ea"/>
          <a:cs typeface="+mn-cs"/>
        </a:defRPr>
      </a:lvl7pPr>
      <a:lvl8pPr marL="2081209" algn="l" defTabSz="594631" rtl="0" eaLnBrk="1" latinLnBrk="0" hangingPunct="1">
        <a:defRPr sz="1147" kern="1200">
          <a:solidFill>
            <a:schemeClr val="tx1"/>
          </a:solidFill>
          <a:latin typeface="+mn-lt"/>
          <a:ea typeface="+mn-ea"/>
          <a:cs typeface="+mn-cs"/>
        </a:defRPr>
      </a:lvl8pPr>
      <a:lvl9pPr marL="2378525" algn="l" defTabSz="594631" rtl="0" eaLnBrk="1" latinLnBrk="0" hangingPunct="1">
        <a:defRPr sz="114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surface/business" TargetMode="External"/><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customers.microsoft.com/en-us/story/1525890309653065026-make-a-wish-america-surface"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hyperlink" Target="https://aka.ms/SurfaceBatteryPerformance" TargetMode="External"/><Relationship Id="rId3" Type="http://schemas.openxmlformats.org/officeDocument/2006/relationships/image" Target="../media/image26.png"/><Relationship Id="rId21" Type="http://schemas.openxmlformats.org/officeDocument/2006/relationships/hyperlink" Target="https://www.microsoft.com/microsoft-365/enterprise/copilot-for-microsoft-365"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https://www.microsoft.com/en-us/bing/chat/enterprise/?form=MA13FV" TargetMode="External"/><Relationship Id="rId2" Type="http://schemas.openxmlformats.org/officeDocument/2006/relationships/image" Target="../media/image22.png"/><Relationship Id="rId16" Type="http://schemas.openxmlformats.org/officeDocument/2006/relationships/hyperlink" Target="https://www.microsoft.com/en-us/microsoft-365/enterprise/copilot-for-microsoft-365" TargetMode="External"/><Relationship Id="rId20" Type="http://schemas.openxmlformats.org/officeDocument/2006/relationships/hyperlink" Target="https://microsoft.sharepoint.com/teams/Windows11ConsumerStorybookHOL23/SitePages/Copilot%20in%20Windows%2011.aspx)" TargetMode="Externa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hyperlink" Target="https://www.microsoft.com/en-us/windows/copilot-ai-features" TargetMode="External"/><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80C27A4-A9F4-C989-B431-0B32E846A930}"/>
              </a:ext>
              <a:ext uri="{C183D7F6-B498-43B3-948B-1728B52AA6E4}">
                <adec:decorative xmlns:adec="http://schemas.microsoft.com/office/drawing/2017/decorative" val="1"/>
              </a:ext>
            </a:extLst>
          </p:cNvPr>
          <p:cNvSpPr>
            <a:spLocks/>
          </p:cNvSpPr>
          <p:nvPr/>
        </p:nvSpPr>
        <p:spPr>
          <a:xfrm>
            <a:off x="0" y="0"/>
            <a:ext cx="3860800" cy="36943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tx1"/>
              </a:solidFill>
            </a:endParaRPr>
          </a:p>
        </p:txBody>
      </p:sp>
      <p:sp>
        <p:nvSpPr>
          <p:cNvPr id="59" name="Title 1">
            <a:extLst>
              <a:ext uri="{FF2B5EF4-FFF2-40B4-BE49-F238E27FC236}">
                <a16:creationId xmlns:a16="http://schemas.microsoft.com/office/drawing/2014/main" id="{A7536A89-5EC5-017D-E366-1C79ACD61BDB}"/>
              </a:ext>
            </a:extLst>
          </p:cNvPr>
          <p:cNvSpPr txBox="1">
            <a:spLocks noGrp="1"/>
          </p:cNvSpPr>
          <p:nvPr>
            <p:ph type="title" idx="4294967295"/>
          </p:nvPr>
        </p:nvSpPr>
        <p:spPr>
          <a:xfrm>
            <a:off x="305804" y="1308495"/>
            <a:ext cx="3092304" cy="87459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100" b="1" i="0">
                <a:solidFill>
                  <a:schemeClr val="bg1"/>
                </a:solidFill>
                <a:latin typeface="SegoePro-Semibold"/>
                <a:ea typeface="+mj-ea"/>
                <a:cs typeface="SegoePro-Semibold"/>
              </a:defRPr>
            </a:lvl1pP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0" normalizeH="0" baseline="0" noProof="0" dirty="0">
                <a:ln>
                  <a:noFill/>
                </a:ln>
                <a:solidFill>
                  <a:srgbClr val="000000"/>
                </a:solidFill>
                <a:effectLst/>
                <a:uLnTx/>
                <a:uFillTx/>
                <a:latin typeface="Segoe UI Semibold"/>
                <a:cs typeface="Segoe UI Semibold"/>
              </a:rPr>
              <a:t>Modern devices </a:t>
            </a:r>
            <a:br>
              <a:rPr kumimoji="0" lang="en-US" sz="2800" b="0" i="0" u="none" strike="noStrike" kern="1200" cap="none" spc="-50" normalizeH="0" baseline="0" noProof="0" dirty="0">
                <a:ln>
                  <a:noFill/>
                </a:ln>
                <a:solidFill>
                  <a:srgbClr val="000000"/>
                </a:solidFill>
                <a:effectLst/>
                <a:uLnTx/>
                <a:uFillTx/>
                <a:latin typeface="Segoe UI Semibold"/>
                <a:cs typeface="Segoe UI Semibold"/>
              </a:rPr>
            </a:br>
            <a:r>
              <a:rPr kumimoji="0" lang="en-US" sz="2800" b="0" i="0" u="none" strike="noStrike" kern="1200" cap="none" spc="-50" normalizeH="0" baseline="0" noProof="0" dirty="0">
                <a:ln>
                  <a:noFill/>
                </a:ln>
                <a:solidFill>
                  <a:srgbClr val="000000"/>
                </a:solidFill>
                <a:effectLst/>
                <a:uLnTx/>
                <a:uFillTx/>
                <a:latin typeface="Segoe UI Semibold"/>
                <a:cs typeface="Segoe UI Semibold"/>
              </a:rPr>
              <a:t>for nonprofits</a:t>
            </a:r>
            <a:endParaRPr lang="en-US" sz="2800" b="0" i="0" u="none" strike="noStrike" kern="1200" cap="none" spc="-50" normalizeH="0" baseline="0" noProof="0" dirty="0">
              <a:ln>
                <a:noFill/>
              </a:ln>
              <a:solidFill>
                <a:srgbClr val="000000"/>
              </a:solidFill>
              <a:effectLst/>
              <a:uLnTx/>
              <a:uFillTx/>
              <a:latin typeface="Segoe UI Semibold"/>
              <a:cs typeface="Segoe UI Semibold"/>
            </a:endParaRPr>
          </a:p>
        </p:txBody>
      </p:sp>
      <p:sp>
        <p:nvSpPr>
          <p:cNvPr id="62" name="Subtitle">
            <a:extLst>
              <a:ext uri="{FF2B5EF4-FFF2-40B4-BE49-F238E27FC236}">
                <a16:creationId xmlns:a16="http://schemas.microsoft.com/office/drawing/2014/main" id="{35912689-7A9E-4AC1-6CDC-7EE64DAA150F}"/>
              </a:ext>
            </a:extLst>
          </p:cNvPr>
          <p:cNvSpPr txBox="1">
            <a:spLocks/>
          </p:cNvSpPr>
          <p:nvPr/>
        </p:nvSpPr>
        <p:spPr>
          <a:xfrm>
            <a:off x="319820" y="2550350"/>
            <a:ext cx="3236180" cy="800219"/>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nSpc>
                <a:spcPct val="100000"/>
              </a:lnSpc>
              <a:spcBef>
                <a:spcPts val="0"/>
              </a:spcBef>
              <a:spcAft>
                <a:spcPts val="600"/>
              </a:spcAft>
            </a:pPr>
            <a:r>
              <a:rPr lang="en-US" sz="1300" spc="0" dirty="0">
                <a:solidFill>
                  <a:schemeClr val="accent1"/>
                </a:solidFill>
                <a:latin typeface="Segoe UI Semibold" panose="020B0702040204020203" pitchFamily="34" charset="0"/>
                <a:cs typeface="Segoe UI Semibold" panose="020B0702040204020203" pitchFamily="34" charset="0"/>
              </a:rPr>
              <a:t>With accelerated digital transformation, empower your staff with a device portfolio that enables new AI experiences and secure productivity from anywhere.</a:t>
            </a:r>
            <a:endParaRPr lang="en-US" sz="1300" spc="0" dirty="0">
              <a:ln>
                <a:noFill/>
              </a:ln>
              <a:solidFill>
                <a:schemeClr val="accent1"/>
              </a:solidFill>
              <a:latin typeface="Segoe UI Semibold" panose="020B0702040204020203" pitchFamily="34" charset="0"/>
              <a:cs typeface="Segoe UI Semibold" panose="020B0702040204020203" pitchFamily="34" charset="0"/>
            </a:endParaRPr>
          </a:p>
        </p:txBody>
      </p:sp>
      <p:pic>
        <p:nvPicPr>
          <p:cNvPr id="42" name="Surface Logo" descr="Surface logo">
            <a:extLst>
              <a:ext uri="{FF2B5EF4-FFF2-40B4-BE49-F238E27FC236}">
                <a16:creationId xmlns:a16="http://schemas.microsoft.com/office/drawing/2014/main" id="{7CDFDD7B-C135-7B75-DE43-B501A65B2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sp>
        <p:nvSpPr>
          <p:cNvPr id="40" name="object 32">
            <a:extLst>
              <a:ext uri="{FF2B5EF4-FFF2-40B4-BE49-F238E27FC236}">
                <a16:creationId xmlns:a16="http://schemas.microsoft.com/office/drawing/2014/main" id="{BE7BBBC9-02AF-12A5-9F1E-D46E8FA1E099}"/>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dirty="0"/>
          </a:p>
        </p:txBody>
      </p:sp>
      <p:sp>
        <p:nvSpPr>
          <p:cNvPr id="41" name="object 12">
            <a:extLst>
              <a:ext uri="{FF2B5EF4-FFF2-40B4-BE49-F238E27FC236}">
                <a16:creationId xmlns:a16="http://schemas.microsoft.com/office/drawing/2014/main" id="{AE7A9F6E-9819-CDF4-DAB6-69BADE0C459A}"/>
              </a:ext>
            </a:extLst>
          </p:cNvPr>
          <p:cNvSpPr txBox="1"/>
          <p:nvPr/>
        </p:nvSpPr>
        <p:spPr>
          <a:xfrm>
            <a:off x="1705306" y="455384"/>
            <a:ext cx="2023784" cy="198131"/>
          </a:xfrm>
          <a:prstGeom prst="rect">
            <a:avLst/>
          </a:prstGeom>
        </p:spPr>
        <p:txBody>
          <a:bodyPr vert="horz" wrap="square" lIns="0" tIns="13335" rIns="0" bIns="0" rtlCol="0" anchor="t">
            <a:spAutoFit/>
          </a:bodyPr>
          <a:lstStyle/>
          <a:p>
            <a:pPr>
              <a:spcAft>
                <a:spcPts val="600"/>
              </a:spcAft>
            </a:pPr>
            <a:r>
              <a:rPr lang="en-US" sz="1200" dirty="0">
                <a:cs typeface="Segoe UI Semibold" panose="020B0702040204020203" pitchFamily="34" charset="0"/>
              </a:rPr>
              <a:t>Nonprofit</a:t>
            </a:r>
          </a:p>
        </p:txBody>
      </p:sp>
      <p:pic>
        <p:nvPicPr>
          <p:cNvPr id="37" name="Picture 36" descr="A group of people meeting around a table working on Surface devices with virtual participants on a Teams video conference on a Surface Hub in the background">
            <a:extLst>
              <a:ext uri="{FF2B5EF4-FFF2-40B4-BE49-F238E27FC236}">
                <a16:creationId xmlns:a16="http://schemas.microsoft.com/office/drawing/2014/main" id="{783DC72A-6B64-2D28-C111-EDB0CC0D77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6" t="1" r="22263" b="6370"/>
          <a:stretch/>
        </p:blipFill>
        <p:spPr>
          <a:xfrm>
            <a:off x="3837753" y="69"/>
            <a:ext cx="3945636" cy="3694310"/>
          </a:xfrm>
          <a:prstGeom prst="rect">
            <a:avLst/>
          </a:prstGeom>
          <a:noFill/>
        </p:spPr>
      </p:pic>
      <p:sp>
        <p:nvSpPr>
          <p:cNvPr id="34" name="object 5">
            <a:extLst>
              <a:ext uri="{FF2B5EF4-FFF2-40B4-BE49-F238E27FC236}">
                <a16:creationId xmlns:a16="http://schemas.microsoft.com/office/drawing/2014/main" id="{6F441625-74D3-0B56-DE26-02397CB35310}"/>
              </a:ext>
            </a:extLst>
          </p:cNvPr>
          <p:cNvSpPr txBox="1"/>
          <p:nvPr/>
        </p:nvSpPr>
        <p:spPr>
          <a:xfrm>
            <a:off x="304799" y="3926959"/>
            <a:ext cx="3860801" cy="2267287"/>
          </a:xfrm>
          <a:prstGeom prst="rect">
            <a:avLst/>
          </a:prstGeom>
        </p:spPr>
        <p:txBody>
          <a:bodyPr vert="horz" wrap="square" lIns="0" tIns="12700" rIns="0" bIns="0" rtlCol="0" anchor="t">
            <a:spAutoFit/>
          </a:bodyPr>
          <a:lstStyle/>
          <a:p>
            <a:pPr marL="12700" marR="5080" indent="1905">
              <a:spcAft>
                <a:spcPts val="600"/>
              </a:spcAft>
            </a:pPr>
            <a:r>
              <a:rPr lang="en-US" sz="1050" spc="15" dirty="0">
                <a:solidFill>
                  <a:srgbClr val="000000"/>
                </a:solidFill>
                <a:cs typeface="Segoe UI Semibold"/>
              </a:rPr>
              <a:t>Today’s workplace requires modern and secure devices that enable new AI experiences and work seamlessly with modern communications and collaboration tools to empower staff to be more productive and connect with colleagues, volunteers, and donors from anywhere.</a:t>
            </a:r>
            <a:endParaRPr lang="en-US" sz="1050" dirty="0">
              <a:solidFill>
                <a:srgbClr val="000000"/>
              </a:solidFill>
              <a:cs typeface="Segoe UI Semibold"/>
            </a:endParaRPr>
          </a:p>
          <a:p>
            <a:pPr marL="12700" marR="5080" indent="1905">
              <a:spcAft>
                <a:spcPts val="600"/>
              </a:spcAft>
            </a:pPr>
            <a:r>
              <a:rPr sz="1050" b="1" spc="-10" dirty="0">
                <a:solidFill>
                  <a:srgbClr val="000000"/>
                </a:solidFill>
                <a:cs typeface="Segoe UI Semibold"/>
              </a:rPr>
              <a:t>Microsoft Surface for </a:t>
            </a:r>
            <a:r>
              <a:rPr sz="1050" b="1" spc="-15" dirty="0">
                <a:solidFill>
                  <a:srgbClr val="000000"/>
                </a:solidFill>
                <a:cs typeface="Segoe UI Semibold"/>
              </a:rPr>
              <a:t>Business </a:t>
            </a:r>
            <a:r>
              <a:rPr sz="1050" b="1" spc="-5" dirty="0">
                <a:solidFill>
                  <a:srgbClr val="000000"/>
                </a:solidFill>
                <a:cs typeface="Segoe UI Semibold"/>
              </a:rPr>
              <a:t>offers</a:t>
            </a:r>
            <a:r>
              <a:rPr lang="en-US" sz="1050" b="1" spc="-5" dirty="0">
                <a:solidFill>
                  <a:srgbClr val="000000"/>
                </a:solidFill>
                <a:cs typeface="Segoe UI Semibold"/>
              </a:rPr>
              <a:t> </a:t>
            </a:r>
            <a:r>
              <a:rPr sz="1050" b="1" dirty="0">
                <a:solidFill>
                  <a:srgbClr val="000000"/>
                </a:solidFill>
                <a:cs typeface="Segoe UI Semibold"/>
              </a:rPr>
              <a:t>a </a:t>
            </a:r>
            <a:r>
              <a:rPr sz="1050" b="1" spc="15" dirty="0">
                <a:solidFill>
                  <a:srgbClr val="000000"/>
                </a:solidFill>
                <a:cs typeface="Segoe UI Semibold"/>
              </a:rPr>
              <a:t>versatile</a:t>
            </a:r>
            <a:r>
              <a:rPr lang="en-US" sz="1050" b="1" spc="15" dirty="0">
                <a:solidFill>
                  <a:srgbClr val="000000"/>
                </a:solidFill>
                <a:cs typeface="Segoe UI Semibold"/>
              </a:rPr>
              <a:t> device </a:t>
            </a:r>
            <a:r>
              <a:rPr sz="1050" b="1" spc="25" dirty="0">
                <a:solidFill>
                  <a:srgbClr val="000000"/>
                </a:solidFill>
                <a:cs typeface="Segoe UI Semibold"/>
              </a:rPr>
              <a:t>portfolio</a:t>
            </a:r>
            <a:r>
              <a:rPr lang="en-US" sz="1050" b="1" spc="25" dirty="0">
                <a:solidFill>
                  <a:srgbClr val="000000"/>
                </a:solidFill>
                <a:cs typeface="Segoe UI Semibold"/>
              </a:rPr>
              <a:t> with industry-leading security </a:t>
            </a:r>
            <a:r>
              <a:rPr lang="en-US" sz="1050" b="1" dirty="0">
                <a:solidFill>
                  <a:srgbClr val="000000"/>
                </a:solidFill>
                <a:cs typeface="Segoe UI Semibold"/>
              </a:rPr>
              <a:t>to empower </a:t>
            </a:r>
            <a:r>
              <a:rPr lang="en-US" sz="1050" b="1" spc="-15" dirty="0">
                <a:solidFill>
                  <a:srgbClr val="000000"/>
                </a:solidFill>
                <a:cs typeface="Segoe UI Semibold"/>
              </a:rPr>
              <a:t>nonprofit staff and volunteers to deliver effective programs </a:t>
            </a:r>
            <a:br>
              <a:rPr lang="en-US" sz="1050" b="1" spc="-15" dirty="0">
                <a:solidFill>
                  <a:srgbClr val="000000"/>
                </a:solidFill>
                <a:cs typeface="Segoe UI Semibold"/>
              </a:rPr>
            </a:br>
            <a:r>
              <a:rPr lang="en-US" sz="1050" b="1" spc="-15" dirty="0">
                <a:solidFill>
                  <a:srgbClr val="000000"/>
                </a:solidFill>
                <a:cs typeface="Segoe UI Semibold"/>
              </a:rPr>
              <a:t>and accelerate mission outcomes.</a:t>
            </a:r>
          </a:p>
          <a:p>
            <a:pPr marL="12700" marR="5080" indent="1905">
              <a:spcAft>
                <a:spcPts val="600"/>
              </a:spcAft>
            </a:pPr>
            <a:r>
              <a:rPr lang="en-US" sz="1050" spc="-15" dirty="0">
                <a:solidFill>
                  <a:srgbClr val="000000"/>
                </a:solidFill>
                <a:cs typeface="Segoe UI Semibold"/>
              </a:rPr>
              <a:t>Light, versatile</a:t>
            </a:r>
            <a:r>
              <a:rPr lang="en-US" sz="1050" dirty="0">
                <a:solidFill>
                  <a:srgbClr val="000000"/>
                </a:solidFill>
                <a:cs typeface="Segoe UI Semibold"/>
              </a:rPr>
              <a:t>, </a:t>
            </a:r>
            <a:r>
              <a:rPr lang="en-US" sz="1050" spc="5" dirty="0">
                <a:solidFill>
                  <a:srgbClr val="000000"/>
                </a:solidFill>
                <a:cs typeface="Segoe UI Semibold"/>
              </a:rPr>
              <a:t>powerful, and AI ready, </a:t>
            </a:r>
            <a:r>
              <a:rPr lang="en-US" sz="1050" dirty="0">
                <a:solidFill>
                  <a:srgbClr val="000000"/>
                </a:solidFill>
                <a:cs typeface="Segoe UI Semibold"/>
              </a:rPr>
              <a:t>Surface devices deliver a premium experience that fits the needs of personas across nonprofits, from Volunteer coordinators and volunteers to program fund managers, directors, and back-office staff.</a:t>
            </a:r>
          </a:p>
        </p:txBody>
      </p:sp>
      <p:sp>
        <p:nvSpPr>
          <p:cNvPr id="75" name="Quote box">
            <a:extLst>
              <a:ext uri="{FF2B5EF4-FFF2-40B4-BE49-F238E27FC236}">
                <a16:creationId xmlns:a16="http://schemas.microsoft.com/office/drawing/2014/main" id="{835A462C-A6FA-1163-D05C-FED221B3294B}"/>
              </a:ext>
              <a:ext uri="{C183D7F6-B498-43B3-948B-1728B52AA6E4}">
                <adec:decorative xmlns:adec="http://schemas.microsoft.com/office/drawing/2017/decorative" val="1"/>
              </a:ext>
            </a:extLst>
          </p:cNvPr>
          <p:cNvSpPr>
            <a:spLocks/>
          </p:cNvSpPr>
          <p:nvPr/>
        </p:nvSpPr>
        <p:spPr>
          <a:xfrm>
            <a:off x="4809995" y="3997154"/>
            <a:ext cx="2963719" cy="20675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bg1"/>
              </a:solidFill>
            </a:endParaRPr>
          </a:p>
        </p:txBody>
      </p:sp>
      <p:sp>
        <p:nvSpPr>
          <p:cNvPr id="33" name="Quote 1">
            <a:extLst>
              <a:ext uri="{FF2B5EF4-FFF2-40B4-BE49-F238E27FC236}">
                <a16:creationId xmlns:a16="http://schemas.microsoft.com/office/drawing/2014/main" id="{A1D87A98-07A4-D1F7-BB09-D9C7C578FBB2}"/>
              </a:ext>
            </a:extLst>
          </p:cNvPr>
          <p:cNvSpPr txBox="1"/>
          <p:nvPr/>
        </p:nvSpPr>
        <p:spPr>
          <a:xfrm>
            <a:off x="4992663" y="4096986"/>
            <a:ext cx="2666130" cy="1428596"/>
          </a:xfrm>
          <a:prstGeom prst="rect">
            <a:avLst/>
          </a:prstGeom>
        </p:spPr>
        <p:txBody>
          <a:bodyPr vert="horz" wrap="square" lIns="0" tIns="12700" rIns="0" bIns="0" rtlCol="0" anchor="t">
            <a:spAutoFit/>
          </a:bodyPr>
          <a:lstStyle/>
          <a:p>
            <a:pPr marL="17145" marR="5080" indent="-4445">
              <a:spcAft>
                <a:spcPts val="600"/>
              </a:spcAft>
            </a:pPr>
            <a:r>
              <a:rPr lang="en-US" sz="1150" spc="15" dirty="0">
                <a:solidFill>
                  <a:schemeClr val="bg1"/>
                </a:solidFill>
                <a:latin typeface="Segoe UI Semibold" panose="020B0702040204020203" pitchFamily="34" charset="0"/>
                <a:cs typeface="Segoe UI Semibold" panose="020B0702040204020203" pitchFamily="34" charset="0"/>
              </a:rPr>
              <a:t>“With Microsoft Surface, we’re providing a highly capable device, reducing down time and decreasing provisioning time with Microsoft Intune and Autopilot. Now Make-A-Wish staff and volunteers can better focus on their passion to serve wish kids across the country.”</a:t>
            </a:r>
            <a:endParaRPr lang="en-US" sz="1150" dirty="0">
              <a:solidFill>
                <a:schemeClr val="bg1"/>
              </a:solidFill>
              <a:latin typeface="Segoe UI Semibold" panose="020B0702040204020203" pitchFamily="34" charset="0"/>
              <a:cs typeface="Segoe UI Semibold" panose="020B0702040204020203" pitchFamily="34" charset="0"/>
            </a:endParaRPr>
          </a:p>
        </p:txBody>
      </p:sp>
      <p:sp>
        <p:nvSpPr>
          <p:cNvPr id="57" name="Source 1">
            <a:extLst>
              <a:ext uri="{FF2B5EF4-FFF2-40B4-BE49-F238E27FC236}">
                <a16:creationId xmlns:a16="http://schemas.microsoft.com/office/drawing/2014/main" id="{830E89AF-0BA3-FDD5-3D2B-66670D1268DC}"/>
              </a:ext>
            </a:extLst>
          </p:cNvPr>
          <p:cNvSpPr txBox="1"/>
          <p:nvPr/>
        </p:nvSpPr>
        <p:spPr>
          <a:xfrm>
            <a:off x="4992662" y="5645496"/>
            <a:ext cx="2779737" cy="276999"/>
          </a:xfrm>
          <a:prstGeom prst="rect">
            <a:avLst/>
          </a:prstGeom>
        </p:spPr>
        <p:txBody>
          <a:bodyPr vert="horz" wrap="square" lIns="0" tIns="0" rIns="0" bIns="0" rtlCol="0" anchor="t">
            <a:spAutoFit/>
          </a:bodyPr>
          <a:lstStyle/>
          <a:p>
            <a:pPr marR="5080">
              <a:spcAft>
                <a:spcPts val="600"/>
              </a:spcAft>
            </a:pPr>
            <a:r>
              <a:rPr lang="en-US" sz="900" dirty="0">
                <a:solidFill>
                  <a:schemeClr val="bg1"/>
                </a:solidFill>
                <a:cs typeface="Segoe UI"/>
              </a:rPr>
              <a:t>Travis Gibson, CISM: Senior Director of Infrastructure, Security, and Operations, </a:t>
            </a:r>
            <a:r>
              <a:rPr lang="en-US" sz="900" dirty="0">
                <a:solidFill>
                  <a:schemeClr val="bg1"/>
                </a:solidFill>
                <a:cs typeface="Segoe UI"/>
                <a:hlinkClick r:id="rId5">
                  <a:extLst>
                    <a:ext uri="{A12FA001-AC4F-418D-AE19-62706E023703}">
                      <ahyp:hlinkClr xmlns:ahyp="http://schemas.microsoft.com/office/drawing/2018/hyperlinkcolor" val="tx"/>
                    </a:ext>
                  </a:extLst>
                </a:hlinkClick>
              </a:rPr>
              <a:t>Make-A-Wish America</a:t>
            </a:r>
            <a:endParaRPr lang="en-US" sz="900" dirty="0">
              <a:solidFill>
                <a:schemeClr val="bg1"/>
              </a:solidFill>
              <a:cs typeface="Segoe UI"/>
            </a:endParaRPr>
          </a:p>
        </p:txBody>
      </p:sp>
      <p:cxnSp>
        <p:nvCxnSpPr>
          <p:cNvPr id="4" name="Straight Connector 3">
            <a:extLst>
              <a:ext uri="{FF2B5EF4-FFF2-40B4-BE49-F238E27FC236}">
                <a16:creationId xmlns:a16="http://schemas.microsoft.com/office/drawing/2014/main" id="{A3832FE0-DAB8-B4E9-EB55-E883D18F17E6}"/>
              </a:ext>
              <a:ext uri="{C183D7F6-B498-43B3-948B-1728B52AA6E4}">
                <adec:decorative xmlns:adec="http://schemas.microsoft.com/office/drawing/2017/decorative" val="1"/>
              </a:ext>
            </a:extLst>
          </p:cNvPr>
          <p:cNvCxnSpPr>
            <a:cxnSpLocks/>
          </p:cNvCxnSpPr>
          <p:nvPr/>
        </p:nvCxnSpPr>
        <p:spPr>
          <a:xfrm>
            <a:off x="304800" y="6417232"/>
            <a:ext cx="71628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Section title">
            <a:extLst>
              <a:ext uri="{FF2B5EF4-FFF2-40B4-BE49-F238E27FC236}">
                <a16:creationId xmlns:a16="http://schemas.microsoft.com/office/drawing/2014/main" id="{694827F3-7ABD-B7B4-C3C1-5991D2F35F2F}"/>
              </a:ext>
            </a:extLst>
          </p:cNvPr>
          <p:cNvSpPr txBox="1"/>
          <p:nvPr/>
        </p:nvSpPr>
        <p:spPr>
          <a:xfrm>
            <a:off x="304800" y="6515331"/>
            <a:ext cx="7178345" cy="443711"/>
          </a:xfrm>
          <a:prstGeom prst="rect">
            <a:avLst/>
          </a:prstGeom>
        </p:spPr>
        <p:txBody>
          <a:bodyPr vert="horz" wrap="square" lIns="0" tIns="12700" rIns="0" bIns="0" rtlCol="0" anchor="t">
            <a:spAutoFit/>
          </a:bodyPr>
          <a:lstStyle/>
          <a:p>
            <a:pPr marL="12700">
              <a:spcAft>
                <a:spcPts val="600"/>
              </a:spcAft>
            </a:pPr>
            <a:r>
              <a:rPr lang="en-US" sz="1400" spc="-30" dirty="0">
                <a:solidFill>
                  <a:srgbClr val="000000"/>
                </a:solidFill>
                <a:latin typeface="Segoe UI Semibold" panose="020B0702040204020203" pitchFamily="34" charset="0"/>
                <a:cs typeface="Segoe UI Semibold" panose="020B0702040204020203" pitchFamily="34" charset="0"/>
              </a:rPr>
              <a:t>Surface devices with Windows 11 and Microsoft 365 work together to enable a modern workplace while mitigating risk with:</a:t>
            </a:r>
          </a:p>
        </p:txBody>
      </p:sp>
      <p:sp>
        <p:nvSpPr>
          <p:cNvPr id="13" name="Rectangle 12">
            <a:extLst>
              <a:ext uri="{FF2B5EF4-FFF2-40B4-BE49-F238E27FC236}">
                <a16:creationId xmlns:a16="http://schemas.microsoft.com/office/drawing/2014/main" id="{E5D3AD29-560E-C625-8078-55CE7A40E91E}"/>
              </a:ext>
              <a:ext uri="{C183D7F6-B498-43B3-948B-1728B52AA6E4}">
                <adec:decorative xmlns:adec="http://schemas.microsoft.com/office/drawing/2017/decorative" val="1"/>
              </a:ext>
            </a:extLst>
          </p:cNvPr>
          <p:cNvSpPr/>
          <p:nvPr/>
        </p:nvSpPr>
        <p:spPr bwMode="auto">
          <a:xfrm>
            <a:off x="0" y="7070298"/>
            <a:ext cx="7772400" cy="4519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b="1" dirty="0">
              <a:gradFill flip="none" rotWithShape="1">
                <a:gsLst>
                  <a:gs pos="0">
                    <a:srgbClr val="000000"/>
                  </a:gs>
                  <a:gs pos="100000">
                    <a:srgbClr val="FFFFFF"/>
                  </a:gs>
                </a:gsLst>
                <a:lin ang="5400000" scaled="0"/>
                <a:tileRect/>
              </a:gradFill>
              <a:latin typeface="Segoe UI Semilight" panose="020B04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748FACBB-2649-80E0-C87B-304719788A8F}"/>
              </a:ext>
            </a:extLst>
          </p:cNvPr>
          <p:cNvSpPr txBox="1"/>
          <p:nvPr/>
        </p:nvSpPr>
        <p:spPr>
          <a:xfrm>
            <a:off x="317500" y="7224618"/>
            <a:ext cx="2194347" cy="161583"/>
          </a:xfrm>
          <a:prstGeom prst="rect">
            <a:avLst/>
          </a:prstGeom>
          <a:noFill/>
        </p:spPr>
        <p:txBody>
          <a:bodyPr wrap="square" lIns="0" tIns="0" rIns="0" bIns="0" rtlCol="0">
            <a:spAutoFit/>
          </a:bodyPr>
          <a:lstStyle/>
          <a:p>
            <a:pPr>
              <a:spcAft>
                <a:spcPts val="600"/>
              </a:spcAft>
            </a:pPr>
            <a:r>
              <a:rPr lang="en-US" sz="1050" b="1" dirty="0">
                <a:solidFill>
                  <a:schemeClr val="accent1"/>
                </a:solidFill>
              </a:rPr>
              <a:t>Productivity, collaboration, AI</a:t>
            </a:r>
          </a:p>
        </p:txBody>
      </p:sp>
      <p:sp>
        <p:nvSpPr>
          <p:cNvPr id="66" name="Text 64">
            <a:extLst>
              <a:ext uri="{FF2B5EF4-FFF2-40B4-BE49-F238E27FC236}">
                <a16:creationId xmlns:a16="http://schemas.microsoft.com/office/drawing/2014/main" id="{28AAAD10-6609-5DA1-1E1F-255230681DF4}"/>
              </a:ext>
            </a:extLst>
          </p:cNvPr>
          <p:cNvSpPr txBox="1"/>
          <p:nvPr/>
        </p:nvSpPr>
        <p:spPr>
          <a:xfrm>
            <a:off x="317500" y="7683885"/>
            <a:ext cx="2171700" cy="1538883"/>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Experience the best of Microsoft—Microsoft 365, Dynamics 365, Azure, Windows 11, and Microsoft Copilot</a:t>
            </a:r>
            <a:r>
              <a:rPr lang="en-US" sz="1000" spc="-5" baseline="30000" dirty="0">
                <a:solidFill>
                  <a:srgbClr val="000000"/>
                </a:solidFill>
                <a:cs typeface="Segoe UI" panose="020B0502040204020203" pitchFamily="34" charset="0"/>
              </a:rPr>
              <a:t>1</a:t>
            </a:r>
            <a:r>
              <a:rPr lang="en-US" sz="1000" spc="-5" dirty="0">
                <a:solidFill>
                  <a:srgbClr val="000000"/>
                </a:solidFill>
                <a:cs typeface="Segoe UI" panose="020B0502040204020203" pitchFamily="34" charset="0"/>
              </a:rPr>
              <a:t>—on a Surface device. </a:t>
            </a:r>
            <a:r>
              <a:rPr lang="en-US" sz="1000" dirty="0">
                <a:solidFill>
                  <a:srgbClr val="000000"/>
                </a:solidFill>
                <a:cs typeface="Segoe UI" panose="020B0502040204020203" pitchFamily="34" charset="0"/>
              </a:rPr>
              <a:t>Surface + Microsoft Teams enable crystal clear meetings with high-end cameras, optimized microphones, and quality speakers. Enhance collaboration with AI-capabilities on Surface AI PCs and Copilot+ PCs.</a:t>
            </a:r>
            <a:r>
              <a:rPr lang="en-US" sz="1000" baseline="30000" dirty="0">
                <a:solidFill>
                  <a:srgbClr val="000000"/>
                </a:solidFill>
                <a:cs typeface="Segoe UI" panose="020B0502040204020203" pitchFamily="34" charset="0"/>
              </a:rPr>
              <a:t>2</a:t>
            </a:r>
            <a:endParaRPr lang="en-US" sz="1000" dirty="0">
              <a:solidFill>
                <a:srgbClr val="000000"/>
              </a:solidFill>
              <a:cs typeface="Segoe UI" panose="020B0502040204020203" pitchFamily="34" charset="0"/>
            </a:endParaRPr>
          </a:p>
        </p:txBody>
      </p:sp>
      <p:cxnSp>
        <p:nvCxnSpPr>
          <p:cNvPr id="5" name="Straight Connector 4">
            <a:extLst>
              <a:ext uri="{FF2B5EF4-FFF2-40B4-BE49-F238E27FC236}">
                <a16:creationId xmlns:a16="http://schemas.microsoft.com/office/drawing/2014/main" id="{69E13E55-A247-99DF-F8E2-A6566ED2EBDB}"/>
              </a:ext>
              <a:ext uri="{C183D7F6-B498-43B3-948B-1728B52AA6E4}">
                <adec:decorative xmlns:adec="http://schemas.microsoft.com/office/drawing/2017/decorative" val="1"/>
              </a:ext>
            </a:extLst>
          </p:cNvPr>
          <p:cNvCxnSpPr>
            <a:cxnSpLocks/>
          </p:cNvCxnSpPr>
          <p:nvPr/>
        </p:nvCxnSpPr>
        <p:spPr>
          <a:xfrm>
            <a:off x="2527362" y="71326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bject 7">
            <a:extLst>
              <a:ext uri="{FF2B5EF4-FFF2-40B4-BE49-F238E27FC236}">
                <a16:creationId xmlns:a16="http://schemas.microsoft.com/office/drawing/2014/main" id="{5FE57F80-5BA1-B039-2FC5-D5C25DD0064E}"/>
              </a:ext>
            </a:extLst>
          </p:cNvPr>
          <p:cNvSpPr txBox="1"/>
          <p:nvPr/>
        </p:nvSpPr>
        <p:spPr>
          <a:xfrm>
            <a:off x="2803382" y="7224618"/>
            <a:ext cx="2466993"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panose="020B0502040204020203" pitchFamily="34" charset="0"/>
              </a:rPr>
              <a:t>Cloud-managed devices</a:t>
            </a:r>
          </a:p>
        </p:txBody>
      </p:sp>
      <p:sp>
        <p:nvSpPr>
          <p:cNvPr id="55" name="object 7">
            <a:extLst>
              <a:ext uri="{FF2B5EF4-FFF2-40B4-BE49-F238E27FC236}">
                <a16:creationId xmlns:a16="http://schemas.microsoft.com/office/drawing/2014/main" id="{884FD5BA-CF6B-6A5D-1D6D-2CD57AD74746}"/>
              </a:ext>
            </a:extLst>
          </p:cNvPr>
          <p:cNvSpPr txBox="1"/>
          <p:nvPr/>
        </p:nvSpPr>
        <p:spPr>
          <a:xfrm>
            <a:off x="2803382" y="7683885"/>
            <a:ext cx="2095252" cy="1538883"/>
          </a:xfrm>
          <a:prstGeom prst="rect">
            <a:avLst/>
          </a:prstGeom>
        </p:spPr>
        <p:txBody>
          <a:bodyPr vert="horz" wrap="square" lIns="0" tIns="0" rIns="0" bIns="0" rtlCol="0" anchor="t">
            <a:spAutoFit/>
          </a:bodyPr>
          <a:lstStyle/>
          <a:p>
            <a:pPr>
              <a:spcAft>
                <a:spcPts val="600"/>
              </a:spcAft>
            </a:pPr>
            <a:r>
              <a:rPr lang="en-US" sz="1000" dirty="0">
                <a:solidFill>
                  <a:srgbClr val="000000"/>
                </a:solidFill>
                <a:cs typeface="Segoe UI"/>
              </a:rPr>
              <a:t>Enable work from anywhere while keeping control with zero-touch deployment and seamless device management. Dispersed staff just unbox and log in. Surface + Microsoft 365 gives them the freedom to work their way and protection by the best modern security and manageability platform from Microsoft.</a:t>
            </a:r>
          </a:p>
        </p:txBody>
      </p:sp>
      <p:cxnSp>
        <p:nvCxnSpPr>
          <p:cNvPr id="7" name="Straight Connector 6">
            <a:extLst>
              <a:ext uri="{FF2B5EF4-FFF2-40B4-BE49-F238E27FC236}">
                <a16:creationId xmlns:a16="http://schemas.microsoft.com/office/drawing/2014/main" id="{D25DC4E9-38A8-08DB-EF1F-751A9AE92659}"/>
              </a:ext>
              <a:ext uri="{C183D7F6-B498-43B3-948B-1728B52AA6E4}">
                <adec:decorative xmlns:adec="http://schemas.microsoft.com/office/drawing/2017/decorative" val="1"/>
              </a:ext>
            </a:extLst>
          </p:cNvPr>
          <p:cNvCxnSpPr>
            <a:cxnSpLocks/>
          </p:cNvCxnSpPr>
          <p:nvPr/>
        </p:nvCxnSpPr>
        <p:spPr>
          <a:xfrm>
            <a:off x="5029386" y="71326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bject 8">
            <a:extLst>
              <a:ext uri="{FF2B5EF4-FFF2-40B4-BE49-F238E27FC236}">
                <a16:creationId xmlns:a16="http://schemas.microsoft.com/office/drawing/2014/main" id="{3DC93CC7-D7AD-1059-FD9C-A2B1810F98BB}"/>
              </a:ext>
            </a:extLst>
          </p:cNvPr>
          <p:cNvSpPr txBox="1"/>
          <p:nvPr/>
        </p:nvSpPr>
        <p:spPr>
          <a:xfrm>
            <a:off x="5372348" y="7224618"/>
            <a:ext cx="2272438"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a:rPr>
              <a:t>Chip-to-cloud security</a:t>
            </a:r>
          </a:p>
        </p:txBody>
      </p:sp>
      <p:sp>
        <p:nvSpPr>
          <p:cNvPr id="56" name="object 8">
            <a:extLst>
              <a:ext uri="{FF2B5EF4-FFF2-40B4-BE49-F238E27FC236}">
                <a16:creationId xmlns:a16="http://schemas.microsoft.com/office/drawing/2014/main" id="{E1D8E7E7-FF91-0145-4A7E-DBC518070DFF}"/>
              </a:ext>
            </a:extLst>
          </p:cNvPr>
          <p:cNvSpPr txBox="1"/>
          <p:nvPr/>
        </p:nvSpPr>
        <p:spPr>
          <a:xfrm>
            <a:off x="5385048" y="7683885"/>
            <a:ext cx="2095252" cy="1384995"/>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Security is built into every layer, from the supply chain to the firmware to the operating system, helping to keep data safer than ever. Surface powered by Microsoft 365 helps improve enterprise security. Secured-core PCs, available on select Surface devices, are designed to elevate the benefits of Windows 11 security.</a:t>
            </a:r>
          </a:p>
        </p:txBody>
      </p:sp>
      <p:sp>
        <p:nvSpPr>
          <p:cNvPr id="83" name="Rectangle 82">
            <a:extLst>
              <a:ext uri="{FF2B5EF4-FFF2-40B4-BE49-F238E27FC236}">
                <a16:creationId xmlns:a16="http://schemas.microsoft.com/office/drawing/2014/main" id="{3E0121B3-6532-2AF1-6C5F-EC2D9F4800E4}"/>
              </a:ext>
              <a:ext uri="{C183D7F6-B498-43B3-948B-1728B52AA6E4}">
                <adec:decorative xmlns:adec="http://schemas.microsoft.com/office/drawing/2017/decorative" val="1"/>
              </a:ext>
            </a:extLst>
          </p:cNvPr>
          <p:cNvSpPr>
            <a:spLocks/>
          </p:cNvSpPr>
          <p:nvPr/>
        </p:nvSpPr>
        <p:spPr>
          <a:xfrm>
            <a:off x="0" y="9493446"/>
            <a:ext cx="7773714" cy="56489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bg1"/>
              </a:solidFill>
            </a:endParaRPr>
          </a:p>
        </p:txBody>
      </p:sp>
      <p:pic>
        <p:nvPicPr>
          <p:cNvPr id="3" name="Graphic 2" descr="Circle with left arrow with solid fill">
            <a:extLst>
              <a:ext uri="{FF2B5EF4-FFF2-40B4-BE49-F238E27FC236}">
                <a16:creationId xmlns:a16="http://schemas.microsoft.com/office/drawing/2014/main" id="{A11C2A56-B1A0-D843-C541-3D39A61981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784739" y="9565944"/>
            <a:ext cx="415334" cy="415334"/>
          </a:xfrm>
          <a:prstGeom prst="rect">
            <a:avLst/>
          </a:prstGeom>
        </p:spPr>
      </p:pic>
      <p:sp>
        <p:nvSpPr>
          <p:cNvPr id="73" name="Call to action">
            <a:extLst>
              <a:ext uri="{FF2B5EF4-FFF2-40B4-BE49-F238E27FC236}">
                <a16:creationId xmlns:a16="http://schemas.microsoft.com/office/drawing/2014/main" id="{1F2BD451-D6F3-45E9-4E7F-812583A4710F}"/>
              </a:ext>
            </a:extLst>
          </p:cNvPr>
          <p:cNvSpPr txBox="1"/>
          <p:nvPr/>
        </p:nvSpPr>
        <p:spPr>
          <a:xfrm>
            <a:off x="2275069" y="9668169"/>
            <a:ext cx="3439931" cy="215444"/>
          </a:xfrm>
          <a:prstGeom prst="rect">
            <a:avLst/>
          </a:prstGeom>
          <a:noFill/>
        </p:spPr>
        <p:txBody>
          <a:bodyPr wrap="square" lIns="0" tIns="0" rIns="0" bIns="0" rtlCol="0">
            <a:spAutoFit/>
          </a:bodyPr>
          <a:lstStyle/>
          <a:p>
            <a:pPr>
              <a:spcAft>
                <a:spcPts val="600"/>
              </a:spcAft>
            </a:pPr>
            <a:r>
              <a:rPr lang="en-US" sz="1400" dirty="0">
                <a:solidFill>
                  <a:schemeClr val="accent1"/>
                </a:solidFill>
                <a:latin typeface="Segoe UI Semibold" panose="020B0702040204020203" pitchFamily="34" charset="0"/>
                <a:cs typeface="Segoe UI Semibold" panose="020B0702040204020203" pitchFamily="34" charset="0"/>
              </a:rPr>
              <a:t>Learn more about </a:t>
            </a:r>
            <a:r>
              <a:rPr lang="en-US" sz="1400" dirty="0">
                <a:solidFill>
                  <a:schemeClr val="accent1"/>
                </a:solidFill>
                <a:latin typeface="Segoe UI Semibold" panose="020B0702040204020203"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Surface for Business</a:t>
            </a:r>
            <a:endParaRPr lang="en-US" sz="1400" dirty="0">
              <a:solidFill>
                <a:schemeClr val="accent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224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00BBD19-9EEA-BA06-3814-38E4B8BA2BD7}"/>
              </a:ext>
              <a:ext uri="{C183D7F6-B498-43B3-948B-1728B52AA6E4}">
                <adec:decorative xmlns:adec="http://schemas.microsoft.com/office/drawing/2017/decorative" val="1"/>
              </a:ext>
            </a:extLst>
          </p:cNvPr>
          <p:cNvSpPr/>
          <p:nvPr/>
        </p:nvSpPr>
        <p:spPr>
          <a:xfrm>
            <a:off x="0" y="1"/>
            <a:ext cx="7772400" cy="20771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itle">
            <a:extLst>
              <a:ext uri="{FF2B5EF4-FFF2-40B4-BE49-F238E27FC236}">
                <a16:creationId xmlns:a16="http://schemas.microsoft.com/office/drawing/2014/main" id="{99EF19CE-065F-A2EA-B77D-7321F581B32E}"/>
              </a:ext>
            </a:extLst>
          </p:cNvPr>
          <p:cNvSpPr txBox="1">
            <a:spLocks noGrp="1"/>
          </p:cNvSpPr>
          <p:nvPr>
            <p:ph type="title" idx="4294967295"/>
          </p:nvPr>
        </p:nvSpPr>
        <p:spPr>
          <a:xfrm>
            <a:off x="1705306" y="455384"/>
            <a:ext cx="2023784" cy="198131"/>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spc="0" dirty="0">
                <a:solidFill>
                  <a:schemeClr val="tx1"/>
                </a:solidFill>
                <a:latin typeface="+mn-lt"/>
                <a:ea typeface="+mn-ea"/>
                <a:cs typeface="Segoe UI Semibold" panose="020B0702040204020203" pitchFamily="34" charset="0"/>
              </a:rPr>
              <a:t>Nonprofit</a:t>
            </a:r>
            <a:endParaRPr kumimoji="0" lang="en-US" sz="1200" b="0" i="0" u="none" strike="noStrike" kern="1200" cap="none" spc="0" normalizeH="0" baseline="0" noProof="0" dirty="0">
              <a:ln>
                <a:noFill/>
              </a:ln>
              <a:solidFill>
                <a:schemeClr val="tx1"/>
              </a:solidFill>
              <a:effectLst/>
              <a:uLnTx/>
              <a:uFillTx/>
              <a:latin typeface="+mn-lt"/>
              <a:ea typeface="+mn-ea"/>
              <a:cs typeface="Segoe UI Semibold" panose="020B0702040204020203" pitchFamily="34" charset="0"/>
            </a:endParaRPr>
          </a:p>
        </p:txBody>
      </p:sp>
      <p:sp>
        <p:nvSpPr>
          <p:cNvPr id="58" name="object 32">
            <a:extLst>
              <a:ext uri="{FF2B5EF4-FFF2-40B4-BE49-F238E27FC236}">
                <a16:creationId xmlns:a16="http://schemas.microsoft.com/office/drawing/2014/main" id="{76190023-0939-7800-16E2-ABA33F8995DA}"/>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dirty="0"/>
          </a:p>
        </p:txBody>
      </p:sp>
      <p:pic>
        <p:nvPicPr>
          <p:cNvPr id="60" name="Surface logo" descr="Surface logo">
            <a:extLst>
              <a:ext uri="{FF2B5EF4-FFF2-40B4-BE49-F238E27FC236}">
                <a16:creationId xmlns:a16="http://schemas.microsoft.com/office/drawing/2014/main" id="{9F3550AA-0603-2974-3961-91337C29F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grpSp>
        <p:nvGrpSpPr>
          <p:cNvPr id="24" name="Group 23" descr="Surface Portfolio of devices">
            <a:extLst>
              <a:ext uri="{FF2B5EF4-FFF2-40B4-BE49-F238E27FC236}">
                <a16:creationId xmlns:a16="http://schemas.microsoft.com/office/drawing/2014/main" id="{352ECC3C-F7E8-1D6F-9DEC-FB12F613F8C8}"/>
              </a:ext>
            </a:extLst>
          </p:cNvPr>
          <p:cNvGrpSpPr/>
          <p:nvPr/>
        </p:nvGrpSpPr>
        <p:grpSpPr>
          <a:xfrm>
            <a:off x="108103" y="434501"/>
            <a:ext cx="7381997" cy="1499814"/>
            <a:chOff x="57999" y="510701"/>
            <a:chExt cx="7381997" cy="1499814"/>
          </a:xfrm>
        </p:grpSpPr>
        <p:sp>
          <p:nvSpPr>
            <p:cNvPr id="27" name="Go">
              <a:extLst>
                <a:ext uri="{FF2B5EF4-FFF2-40B4-BE49-F238E27FC236}">
                  <a16:creationId xmlns:a16="http://schemas.microsoft.com/office/drawing/2014/main" id="{C500862E-5368-48E0-8A1A-67DF38A3D252}"/>
                </a:ext>
              </a:extLst>
            </p:cNvPr>
            <p:cNvSpPr/>
            <p:nvPr/>
          </p:nvSpPr>
          <p:spPr>
            <a:xfrm>
              <a:off x="445585" y="1856627"/>
              <a:ext cx="819789"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Go</a:t>
              </a:r>
            </a:p>
          </p:txBody>
        </p:sp>
        <p:pic>
          <p:nvPicPr>
            <p:cNvPr id="32" name="Picture 31" descr="Surface Go 4">
              <a:extLst>
                <a:ext uri="{FF2B5EF4-FFF2-40B4-BE49-F238E27FC236}">
                  <a16:creationId xmlns:a16="http://schemas.microsoft.com/office/drawing/2014/main" id="{F9F26135-4131-F632-B4B9-A4F3CDE64B2E}"/>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999" y="1160240"/>
              <a:ext cx="1286745" cy="723794"/>
            </a:xfrm>
            <a:prstGeom prst="rect">
              <a:avLst/>
            </a:prstGeom>
          </p:spPr>
        </p:pic>
        <p:sp>
          <p:nvSpPr>
            <p:cNvPr id="33" name="Pro">
              <a:extLst>
                <a:ext uri="{FF2B5EF4-FFF2-40B4-BE49-F238E27FC236}">
                  <a16:creationId xmlns:a16="http://schemas.microsoft.com/office/drawing/2014/main" id="{B8A6E9EC-BBE1-CC12-47C3-B797E9720802}"/>
                </a:ext>
              </a:extLst>
            </p:cNvPr>
            <p:cNvSpPr/>
            <p:nvPr/>
          </p:nvSpPr>
          <p:spPr>
            <a:xfrm>
              <a:off x="154205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Pro</a:t>
              </a:r>
            </a:p>
          </p:txBody>
        </p:sp>
        <p:pic>
          <p:nvPicPr>
            <p:cNvPr id="35" name="Picture 34" descr="Surface Pro 10">
              <a:extLst>
                <a:ext uri="{FF2B5EF4-FFF2-40B4-BE49-F238E27FC236}">
                  <a16:creationId xmlns:a16="http://schemas.microsoft.com/office/drawing/2014/main" id="{B8CF753A-82B5-7929-FDE1-C794A2383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34" t="30481" r="22491" b="15443"/>
            <a:stretch/>
          </p:blipFill>
          <p:spPr>
            <a:xfrm>
              <a:off x="1420470" y="937676"/>
              <a:ext cx="1067587" cy="948353"/>
            </a:xfrm>
            <a:prstGeom prst="rect">
              <a:avLst/>
            </a:prstGeom>
          </p:spPr>
        </p:pic>
        <p:sp>
          <p:nvSpPr>
            <p:cNvPr id="36" name="Laptop">
              <a:extLst>
                <a:ext uri="{FF2B5EF4-FFF2-40B4-BE49-F238E27FC236}">
                  <a16:creationId xmlns:a16="http://schemas.microsoft.com/office/drawing/2014/main" id="{41C554D6-DB92-3E15-4593-0ECF81E31D8C}"/>
                </a:ext>
              </a:extLst>
            </p:cNvPr>
            <p:cNvSpPr/>
            <p:nvPr/>
          </p:nvSpPr>
          <p:spPr>
            <a:xfrm>
              <a:off x="2700998"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Laptop</a:t>
              </a:r>
            </a:p>
          </p:txBody>
        </p:sp>
        <p:pic>
          <p:nvPicPr>
            <p:cNvPr id="38" name="Picture 37" descr="Surface Laptop 6">
              <a:extLst>
                <a:ext uri="{FF2B5EF4-FFF2-40B4-BE49-F238E27FC236}">
                  <a16:creationId xmlns:a16="http://schemas.microsoft.com/office/drawing/2014/main" id="{EF622593-92C7-39A2-07F5-65B29CE196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2" t="19579" r="16780" b="19581"/>
            <a:stretch/>
          </p:blipFill>
          <p:spPr>
            <a:xfrm>
              <a:off x="2602424" y="735433"/>
              <a:ext cx="1150958" cy="1171785"/>
            </a:xfrm>
            <a:prstGeom prst="rect">
              <a:avLst/>
            </a:prstGeom>
          </p:spPr>
        </p:pic>
        <p:sp>
          <p:nvSpPr>
            <p:cNvPr id="39" name="Studio">
              <a:extLst>
                <a:ext uri="{FF2B5EF4-FFF2-40B4-BE49-F238E27FC236}">
                  <a16:creationId xmlns:a16="http://schemas.microsoft.com/office/drawing/2014/main" id="{2E8ECED7-BE7A-6794-F163-A1AD6EE61C46}"/>
                </a:ext>
              </a:extLst>
            </p:cNvPr>
            <p:cNvSpPr/>
            <p:nvPr/>
          </p:nvSpPr>
          <p:spPr>
            <a:xfrm>
              <a:off x="418931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Studio</a:t>
              </a:r>
            </a:p>
          </p:txBody>
        </p:sp>
        <p:pic>
          <p:nvPicPr>
            <p:cNvPr id="42" name="Picture 41" descr="Surface Studio 2+">
              <a:extLst>
                <a:ext uri="{FF2B5EF4-FFF2-40B4-BE49-F238E27FC236}">
                  <a16:creationId xmlns:a16="http://schemas.microsoft.com/office/drawing/2014/main" id="{387DD735-7044-FD12-474A-14900E230D8C}"/>
                </a:ext>
                <a:ext uri="{C183D7F6-B498-43B3-948B-1728B52AA6E4}">
                  <adec:decorative xmlns:adec="http://schemas.microsoft.com/office/drawing/2017/decorative" val="0"/>
                </a:ext>
              </a:extLst>
            </p:cNvPr>
            <p:cNvPicPr/>
            <p:nvPr/>
          </p:nvPicPr>
          <p:blipFill>
            <a:blip r:embed="rId6" cstate="hqprint">
              <a:extLst>
                <a:ext uri="{28A0092B-C50C-407E-A947-70E740481C1C}">
                  <a14:useLocalDpi xmlns:a14="http://schemas.microsoft.com/office/drawing/2010/main"/>
                </a:ext>
              </a:extLst>
            </a:blip>
            <a:srcRect/>
            <a:stretch/>
          </p:blipFill>
          <p:spPr>
            <a:xfrm>
              <a:off x="3896731" y="693333"/>
              <a:ext cx="1070027" cy="1184012"/>
            </a:xfrm>
            <a:prstGeom prst="rect">
              <a:avLst/>
            </a:prstGeom>
          </p:spPr>
        </p:pic>
        <p:sp>
          <p:nvSpPr>
            <p:cNvPr id="43" name="Hub">
              <a:extLst>
                <a:ext uri="{FF2B5EF4-FFF2-40B4-BE49-F238E27FC236}">
                  <a16:creationId xmlns:a16="http://schemas.microsoft.com/office/drawing/2014/main" id="{9C176720-745E-F3F7-AD7C-4B2E1EFA75F4}"/>
                </a:ext>
              </a:extLst>
            </p:cNvPr>
            <p:cNvSpPr/>
            <p:nvPr/>
          </p:nvSpPr>
          <p:spPr>
            <a:xfrm>
              <a:off x="5597653"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Hub</a:t>
              </a:r>
            </a:p>
          </p:txBody>
        </p:sp>
        <p:pic>
          <p:nvPicPr>
            <p:cNvPr id="44" name="Picture 43" descr="Surface Hub 3 85&quot; device">
              <a:extLst>
                <a:ext uri="{FF2B5EF4-FFF2-40B4-BE49-F238E27FC236}">
                  <a16:creationId xmlns:a16="http://schemas.microsoft.com/office/drawing/2014/main" id="{A6E050A4-4E58-7AEC-843A-5A92D4A1F9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71652" y="510701"/>
              <a:ext cx="2068344" cy="1331995"/>
            </a:xfrm>
            <a:prstGeom prst="rect">
              <a:avLst/>
            </a:prstGeom>
          </p:spPr>
        </p:pic>
      </p:grpSp>
      <p:pic>
        <p:nvPicPr>
          <p:cNvPr id="37" name="Graphic 36" descr="Marketing with solid fill">
            <a:extLst>
              <a:ext uri="{FF2B5EF4-FFF2-40B4-BE49-F238E27FC236}">
                <a16:creationId xmlns:a16="http://schemas.microsoft.com/office/drawing/2014/main" id="{5773AB23-A660-A1DB-6463-E80A7B46E0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260" y="2132743"/>
            <a:ext cx="365760" cy="365760"/>
          </a:xfrm>
          <a:prstGeom prst="rect">
            <a:avLst/>
          </a:prstGeom>
        </p:spPr>
      </p:pic>
      <p:sp>
        <p:nvSpPr>
          <p:cNvPr id="5" name="Role 1"/>
          <p:cNvSpPr txBox="1"/>
          <p:nvPr/>
        </p:nvSpPr>
        <p:spPr>
          <a:xfrm>
            <a:off x="759318" y="2191210"/>
            <a:ext cx="2469060" cy="215444"/>
          </a:xfrm>
          <a:prstGeom prst="rect">
            <a:avLst/>
          </a:prstGeom>
        </p:spPr>
        <p:txBody>
          <a:bodyPr vert="horz" wrap="square" lIns="0" tIns="0" rIns="0" bIns="0" rtlCol="0" anchor="ctr">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Volunteer coordinators</a:t>
            </a:r>
          </a:p>
        </p:txBody>
      </p:sp>
      <p:cxnSp>
        <p:nvCxnSpPr>
          <p:cNvPr id="64" name="Straight Connector 63">
            <a:extLst>
              <a:ext uri="{FF2B5EF4-FFF2-40B4-BE49-F238E27FC236}">
                <a16:creationId xmlns:a16="http://schemas.microsoft.com/office/drawing/2014/main" id="{2BD84FCA-F9A9-4D7F-3BE6-593672D7A016}"/>
              </a:ext>
              <a:ext uri="{C183D7F6-B498-43B3-948B-1728B52AA6E4}">
                <adec:decorative xmlns:adec="http://schemas.microsoft.com/office/drawing/2017/decorative" val="1"/>
              </a:ext>
            </a:extLst>
          </p:cNvPr>
          <p:cNvCxnSpPr>
            <a:cxnSpLocks/>
          </p:cNvCxnSpPr>
          <p:nvPr/>
        </p:nvCxnSpPr>
        <p:spPr>
          <a:xfrm>
            <a:off x="321343" y="2517750"/>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hallenges 1"/>
          <p:cNvSpPr txBox="1">
            <a:spLocks/>
          </p:cNvSpPr>
          <p:nvPr/>
        </p:nvSpPr>
        <p:spPr>
          <a:xfrm>
            <a:off x="317499" y="2572292"/>
            <a:ext cx="3432422" cy="1018227"/>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FontTx/>
              <a:buChar char="•"/>
              <a:tabLst>
                <a:tab pos="228600" algn="l"/>
              </a:tabLst>
            </a:pPr>
            <a:r>
              <a:rPr lang="en-US" sz="950" dirty="0">
                <a:solidFill>
                  <a:srgbClr val="000000"/>
                </a:solidFill>
                <a:cs typeface="Segoe UI"/>
              </a:rPr>
              <a:t>Communicating the mission clearly with local volunteers</a:t>
            </a:r>
          </a:p>
          <a:p>
            <a:pPr marL="171450" indent="-114300">
              <a:spcAft>
                <a:spcPts val="200"/>
              </a:spcAft>
              <a:buChar char="•"/>
              <a:tabLst>
                <a:tab pos="228600" algn="l"/>
              </a:tabLst>
            </a:pPr>
            <a:r>
              <a:rPr lang="en-US" sz="950" dirty="0">
                <a:solidFill>
                  <a:srgbClr val="000000"/>
                </a:solidFill>
                <a:cs typeface="Segoe UI"/>
              </a:rPr>
              <a:t>Documenting events while working remotely</a:t>
            </a:r>
          </a:p>
          <a:p>
            <a:pPr marL="171450" indent="-114300">
              <a:spcAft>
                <a:spcPts val="200"/>
              </a:spcAft>
              <a:buFontTx/>
              <a:buChar char="•"/>
              <a:tabLst>
                <a:tab pos="228600" algn="l"/>
              </a:tabLst>
            </a:pPr>
            <a:r>
              <a:rPr lang="en-US" sz="950" dirty="0">
                <a:solidFill>
                  <a:srgbClr val="000000"/>
                </a:solidFill>
                <a:cs typeface="Segoe UI"/>
              </a:rPr>
              <a:t>Staying connected to email, meetings, and colleagues </a:t>
            </a:r>
          </a:p>
          <a:p>
            <a:pPr marL="171450" indent="-114300">
              <a:spcAft>
                <a:spcPts val="200"/>
              </a:spcAft>
              <a:buFontTx/>
              <a:buChar char="•"/>
              <a:tabLst>
                <a:tab pos="228600" algn="l"/>
              </a:tabLst>
            </a:pPr>
            <a:r>
              <a:rPr lang="en-US" sz="950" dirty="0">
                <a:solidFill>
                  <a:srgbClr val="000000"/>
                </a:solidFill>
                <a:cs typeface="Segoe UI"/>
              </a:rPr>
              <a:t>Servicing the changing needs of constituents and volunteers in a hybrid world</a:t>
            </a:r>
          </a:p>
        </p:txBody>
      </p:sp>
      <p:sp>
        <p:nvSpPr>
          <p:cNvPr id="29" name="Solution 1">
            <a:extLst>
              <a:ext uri="{FF2B5EF4-FFF2-40B4-BE49-F238E27FC236}">
                <a16:creationId xmlns:a16="http://schemas.microsoft.com/office/drawing/2014/main" id="{AF6F4D2A-34C1-B647-A46A-03DAEEAFA820}"/>
              </a:ext>
            </a:extLst>
          </p:cNvPr>
          <p:cNvSpPr txBox="1">
            <a:spLocks/>
          </p:cNvSpPr>
          <p:nvPr/>
        </p:nvSpPr>
        <p:spPr>
          <a:xfrm>
            <a:off x="317499" y="3619908"/>
            <a:ext cx="3568701" cy="2157001"/>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Empower coordinators to drive the mission with </a:t>
            </a:r>
            <a:r>
              <a:rPr lang="en-US" sz="1200" dirty="0">
                <a:ln w="3175">
                  <a:noFill/>
                </a:ln>
                <a:solidFill>
                  <a:schemeClr val="accent1"/>
                </a:solidFill>
                <a:latin typeface="Segoe UI Semibold" panose="020B0702040204020203" pitchFamily="34" charset="0"/>
                <a:cs typeface="Segoe UI Semibold" panose="020B0702040204020203" pitchFamily="34" charset="0"/>
              </a:rPr>
              <a:t>Surface Go 4</a:t>
            </a:r>
          </a:p>
          <a:p>
            <a:pPr marL="171450" marR="96520" indent="-114300">
              <a:spcAft>
                <a:spcPts val="200"/>
              </a:spcAft>
              <a:buFontTx/>
              <a:buChar char="•"/>
              <a:tabLst>
                <a:tab pos="228600" algn="l"/>
              </a:tabLst>
            </a:pPr>
            <a:r>
              <a:rPr lang="en-US" sz="950" dirty="0">
                <a:solidFill>
                  <a:srgbClr val="000000"/>
                </a:solidFill>
                <a:cs typeface="Segoe UI"/>
              </a:rPr>
              <a:t>The smallest and lightest Surface 2-in-1, durable cases,* and extended battery life</a:t>
            </a:r>
            <a:r>
              <a:rPr lang="en-US" sz="950" baseline="30000" dirty="0">
                <a:solidFill>
                  <a:srgbClr val="000000"/>
                </a:solidFill>
                <a:cs typeface="Segoe UI"/>
              </a:rPr>
              <a:t>3</a:t>
            </a:r>
            <a:r>
              <a:rPr lang="en-US" sz="950" dirty="0">
                <a:solidFill>
                  <a:srgbClr val="000000"/>
                </a:solidFill>
                <a:cs typeface="Segoe UI"/>
              </a:rPr>
              <a:t> makes it easy to use at events</a:t>
            </a:r>
          </a:p>
          <a:p>
            <a:pPr marL="171450" marR="96520" indent="-114300">
              <a:spcAft>
                <a:spcPts val="200"/>
              </a:spcAft>
              <a:buFontTx/>
              <a:buChar char="•"/>
              <a:tabLst>
                <a:tab pos="228600" algn="l"/>
              </a:tabLst>
            </a:pPr>
            <a:r>
              <a:rPr lang="en-US" sz="950" dirty="0">
                <a:solidFill>
                  <a:srgbClr val="000000"/>
                </a:solidFill>
                <a:cs typeface="Segoe UI"/>
              </a:rPr>
              <a:t>Premium design projects nonprofit’s professional image</a:t>
            </a:r>
          </a:p>
          <a:p>
            <a:pPr marL="171450" marR="96520" indent="-114300">
              <a:spcAft>
                <a:spcPts val="200"/>
              </a:spcAft>
              <a:buFontTx/>
              <a:buChar char="•"/>
              <a:tabLst>
                <a:tab pos="228600" algn="l"/>
              </a:tabLst>
            </a:pPr>
            <a:r>
              <a:rPr lang="en-US" sz="950" dirty="0">
                <a:solidFill>
                  <a:srgbClr val="000000"/>
                </a:solidFill>
                <a:cs typeface="Segoe UI"/>
              </a:rPr>
              <a:t>Faster processor speed (than previous Surface Go) to run business-critical software and productivity apps</a:t>
            </a:r>
          </a:p>
          <a:p>
            <a:pPr marL="171450" marR="96520" indent="-114300">
              <a:spcAft>
                <a:spcPts val="200"/>
              </a:spcAft>
              <a:buFontTx/>
              <a:buChar char="•"/>
              <a:tabLst>
                <a:tab pos="228600" algn="l"/>
              </a:tabLst>
            </a:pPr>
            <a:r>
              <a:rPr lang="en-US" sz="950" dirty="0">
                <a:solidFill>
                  <a:srgbClr val="000000"/>
                </a:solidFill>
                <a:cs typeface="Segoe UI"/>
              </a:rPr>
              <a:t>10.5” PixelSense™ high-resolution touchscreen to present mission images and videos clearly to volunteers and donors</a:t>
            </a:r>
          </a:p>
          <a:p>
            <a:pPr marL="171450" marR="96520" indent="-114300">
              <a:spcAft>
                <a:spcPts val="200"/>
              </a:spcAft>
              <a:buFontTx/>
              <a:buChar char="•"/>
              <a:tabLst>
                <a:tab pos="228600" algn="l"/>
              </a:tabLst>
            </a:pPr>
            <a:r>
              <a:rPr lang="en-US" sz="950" dirty="0">
                <a:solidFill>
                  <a:srgbClr val="000000"/>
                </a:solidFill>
                <a:cs typeface="Segoe UI"/>
              </a:rPr>
              <a:t>Surface Pen* for e-signatures (go paperless)</a:t>
            </a:r>
          </a:p>
          <a:p>
            <a:pPr marL="171450" marR="96520" indent="-114300">
              <a:spcAft>
                <a:spcPts val="200"/>
              </a:spcAft>
              <a:buFontTx/>
              <a:buChar char="•"/>
              <a:tabLst>
                <a:tab pos="228600" algn="l"/>
              </a:tabLst>
            </a:pPr>
            <a:r>
              <a:rPr lang="en-US" sz="950" dirty="0">
                <a:solidFill>
                  <a:srgbClr val="000000"/>
                </a:solidFill>
                <a:cs typeface="Segoe UI"/>
              </a:rPr>
              <a:t>Quality speakers, mics, and cameras for video calls to educate volunteers on the mission</a:t>
            </a:r>
          </a:p>
          <a:p>
            <a:pPr marL="171450" marR="50165" indent="-114300">
              <a:spcAft>
                <a:spcPts val="200"/>
              </a:spcAft>
              <a:buFontTx/>
              <a:buChar char="•"/>
              <a:tabLst>
                <a:tab pos="228600" algn="l"/>
              </a:tabLst>
            </a:pPr>
            <a:r>
              <a:rPr lang="en-US" sz="950" dirty="0">
                <a:solidFill>
                  <a:srgbClr val="000000"/>
                </a:solidFill>
                <a:cs typeface="Segoe UI"/>
              </a:rPr>
              <a:t>A Secured-core PC to elevate Windows 11 security benefits</a:t>
            </a:r>
          </a:p>
        </p:txBody>
      </p:sp>
      <p:pic>
        <p:nvPicPr>
          <p:cNvPr id="26" name="Graphic 25" descr="Handshake with solid fill">
            <a:extLst>
              <a:ext uri="{FF2B5EF4-FFF2-40B4-BE49-F238E27FC236}">
                <a16:creationId xmlns:a16="http://schemas.microsoft.com/office/drawing/2014/main" id="{C8019F7B-9C0C-2863-1D55-8610F21932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09187" y="2152994"/>
            <a:ext cx="365760" cy="365760"/>
          </a:xfrm>
          <a:prstGeom prst="rect">
            <a:avLst/>
          </a:prstGeom>
        </p:spPr>
      </p:pic>
      <p:sp>
        <p:nvSpPr>
          <p:cNvPr id="6" name="Role 2"/>
          <p:cNvSpPr txBox="1"/>
          <p:nvPr/>
        </p:nvSpPr>
        <p:spPr>
          <a:xfrm>
            <a:off x="4592078" y="2191210"/>
            <a:ext cx="2565308" cy="215444"/>
          </a:xfrm>
          <a:prstGeom prst="rect">
            <a:avLst/>
          </a:prstGeom>
        </p:spPr>
        <p:txBody>
          <a:bodyPr vert="horz" wrap="square" lIns="0" tIns="0" rIns="0" bIns="0" rtlCol="0" anchor="t">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Fundraising Manager</a:t>
            </a:r>
          </a:p>
        </p:txBody>
      </p:sp>
      <p:cxnSp>
        <p:nvCxnSpPr>
          <p:cNvPr id="63" name="Straight Connector 62">
            <a:extLst>
              <a:ext uri="{FF2B5EF4-FFF2-40B4-BE49-F238E27FC236}">
                <a16:creationId xmlns:a16="http://schemas.microsoft.com/office/drawing/2014/main" id="{EF2FAB39-9051-7CE7-9A6A-A8EEB5C8FB89}"/>
              </a:ext>
              <a:ext uri="{C183D7F6-B498-43B3-948B-1728B52AA6E4}">
                <adec:decorative xmlns:adec="http://schemas.microsoft.com/office/drawing/2017/decorative" val="1"/>
              </a:ext>
            </a:extLst>
          </p:cNvPr>
          <p:cNvCxnSpPr>
            <a:cxnSpLocks/>
          </p:cNvCxnSpPr>
          <p:nvPr/>
        </p:nvCxnSpPr>
        <p:spPr>
          <a:xfrm>
            <a:off x="4079499" y="2517750"/>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hallenges 2"/>
          <p:cNvSpPr txBox="1">
            <a:spLocks/>
          </p:cNvSpPr>
          <p:nvPr/>
        </p:nvSpPr>
        <p:spPr>
          <a:xfrm>
            <a:off x="4079229" y="2563942"/>
            <a:ext cx="3373937" cy="992579"/>
          </a:xfrm>
          <a:prstGeom prst="rect">
            <a:avLst/>
          </a:prstGeom>
        </p:spPr>
        <p:txBody>
          <a:bodyPr vert="horz" wrap="square" lIns="0" tIns="0" rIns="0" bIns="0" rtlCol="0" anchor="t">
            <a:spAutoFit/>
          </a:bodyPr>
          <a:lstStyle/>
          <a:p>
            <a:pPr defTabSz="932742">
              <a:spcAft>
                <a:spcPts val="200"/>
              </a:spcAft>
            </a:pPr>
            <a:r>
              <a:rPr lang="en-US" sz="1200" dirty="0">
                <a:ln w="3175">
                  <a:noFill/>
                </a:ln>
                <a:solidFill>
                  <a:srgbClr val="000000"/>
                </a:solidFill>
                <a:latin typeface="Segoe UI Semibold"/>
                <a:cs typeface="Segoe UI Semibold"/>
              </a:rPr>
              <a:t>Challenges</a:t>
            </a:r>
          </a:p>
          <a:p>
            <a:pPr marL="171450" indent="-114300">
              <a:spcAft>
                <a:spcPts val="200"/>
              </a:spcAft>
              <a:buFontTx/>
              <a:buChar char="•"/>
              <a:tabLst>
                <a:tab pos="228600" algn="l"/>
              </a:tabLst>
            </a:pPr>
            <a:r>
              <a:rPr lang="en-US" sz="950" dirty="0">
                <a:solidFill>
                  <a:srgbClr val="000000"/>
                </a:solidFill>
                <a:cs typeface="Segoe UI"/>
              </a:rPr>
              <a:t>Staying connected while traveling to meet with donors</a:t>
            </a:r>
          </a:p>
          <a:p>
            <a:pPr marL="171450" indent="-114300">
              <a:spcAft>
                <a:spcPts val="200"/>
              </a:spcAft>
              <a:buFontTx/>
              <a:buChar char="•"/>
              <a:tabLst>
                <a:tab pos="228600" algn="l"/>
              </a:tabLst>
            </a:pPr>
            <a:r>
              <a:rPr lang="en-US" sz="950" dirty="0">
                <a:solidFill>
                  <a:srgbClr val="000000"/>
                </a:solidFill>
                <a:cs typeface="Segoe UI"/>
              </a:rPr>
              <a:t>Communicating the mission clearly to prospective donors whether onsite or virtually</a:t>
            </a:r>
          </a:p>
          <a:p>
            <a:pPr marL="171450" indent="-114300">
              <a:spcAft>
                <a:spcPts val="200"/>
              </a:spcAft>
              <a:buChar char="•"/>
              <a:tabLst>
                <a:tab pos="228600" algn="l"/>
              </a:tabLst>
            </a:pPr>
            <a:r>
              <a:rPr lang="en-US" sz="950" dirty="0">
                <a:solidFill>
                  <a:srgbClr val="000000"/>
                </a:solidFill>
                <a:cs typeface="Segoe UI"/>
              </a:rPr>
              <a:t>Collaborating with colleagues and directors on campaigns and donor agreements while on the go</a:t>
            </a:r>
          </a:p>
        </p:txBody>
      </p:sp>
      <p:sp>
        <p:nvSpPr>
          <p:cNvPr id="28" name="Solution 2">
            <a:extLst>
              <a:ext uri="{FF2B5EF4-FFF2-40B4-BE49-F238E27FC236}">
                <a16:creationId xmlns:a16="http://schemas.microsoft.com/office/drawing/2014/main" id="{8F481A50-D503-6049-A85D-B513B287D0A5}"/>
              </a:ext>
            </a:extLst>
          </p:cNvPr>
          <p:cNvSpPr txBox="1">
            <a:spLocks/>
          </p:cNvSpPr>
          <p:nvPr/>
        </p:nvSpPr>
        <p:spPr>
          <a:xfrm>
            <a:off x="4079230" y="3622749"/>
            <a:ext cx="3641057" cy="2646878"/>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Help ensure successful fundraising campaigns with </a:t>
            </a:r>
            <a:br>
              <a:rPr lang="en-US" sz="1200" dirty="0">
                <a:ln w="3175">
                  <a:noFill/>
                </a:ln>
                <a:solidFill>
                  <a:srgbClr val="000000"/>
                </a:solidFill>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panose="020B0702040204020203" pitchFamily="34" charset="0"/>
                <a:cs typeface="Segoe UI Semibold" panose="020B0702040204020203" pitchFamily="34" charset="0"/>
              </a:rPr>
              <a:t>Surface Pro 10</a:t>
            </a:r>
          </a:p>
          <a:p>
            <a:pPr marL="171450" marR="50165" indent="-114300">
              <a:spcAft>
                <a:spcPts val="200"/>
              </a:spcAft>
              <a:buChar char="•"/>
              <a:tabLst>
                <a:tab pos="228600" algn="l"/>
              </a:tabLst>
            </a:pPr>
            <a:r>
              <a:rPr lang="en-US" sz="950" dirty="0">
                <a:solidFill>
                  <a:srgbClr val="000000"/>
                </a:solidFill>
                <a:cs typeface="Segoe UI"/>
              </a:rPr>
              <a:t>Lightweight, ultra-thin 2-in-1 device with all-day battery</a:t>
            </a:r>
            <a:r>
              <a:rPr lang="en-US" sz="950" baseline="30000" dirty="0">
                <a:solidFill>
                  <a:srgbClr val="000000"/>
                </a:solidFill>
                <a:cs typeface="Segoe UI"/>
              </a:rPr>
              <a:t>3 </a:t>
            </a:r>
            <a:r>
              <a:rPr lang="en-US" sz="950" dirty="0">
                <a:solidFill>
                  <a:srgbClr val="000000"/>
                </a:solidFill>
                <a:cs typeface="Segoe UI"/>
              </a:rPr>
              <a:t>adapts to where and how managers work</a:t>
            </a:r>
          </a:p>
          <a:p>
            <a:pPr marL="171450" marR="50165" indent="-114300">
              <a:spcAft>
                <a:spcPts val="200"/>
              </a:spcAft>
              <a:buChar char="•"/>
              <a:tabLst>
                <a:tab pos="228600" algn="l"/>
              </a:tabLst>
            </a:pPr>
            <a:r>
              <a:rPr lang="en-US" sz="950" dirty="0">
                <a:solidFill>
                  <a:srgbClr val="000000"/>
                </a:solidFill>
                <a:cs typeface="Segoe UI"/>
              </a:rPr>
              <a:t>Intel® Core™ Ultra processors with Intel® AI Boost NPU to run business apps, AI experiences, and Windows Studio effects</a:t>
            </a:r>
            <a:endParaRPr lang="en-US" sz="950" baseline="30000" dirty="0">
              <a:solidFill>
                <a:srgbClr val="000000"/>
              </a:solidFill>
              <a:cs typeface="Segoe UI"/>
            </a:endParaRPr>
          </a:p>
          <a:p>
            <a:pPr marL="171450" marR="50165" indent="-114300">
              <a:spcAft>
                <a:spcPts val="200"/>
              </a:spcAft>
              <a:buFontTx/>
              <a:buChar char="•"/>
              <a:tabLst>
                <a:tab pos="228600" algn="l"/>
              </a:tabLst>
            </a:pPr>
            <a:r>
              <a:rPr lang="en-US" sz="950" dirty="0">
                <a:solidFill>
                  <a:srgbClr val="000000"/>
                </a:solidFill>
                <a:cs typeface="Segoe UI"/>
              </a:rPr>
              <a:t>High quality audio and video for donor calls and training</a:t>
            </a:r>
          </a:p>
          <a:p>
            <a:pPr marL="171450" marR="50165" indent="-114300">
              <a:spcAft>
                <a:spcPts val="200"/>
              </a:spcAft>
              <a:buChar char="•"/>
              <a:tabLst>
                <a:tab pos="228600" algn="l"/>
              </a:tabLst>
            </a:pPr>
            <a:r>
              <a:rPr lang="en-US" sz="950" dirty="0">
                <a:solidFill>
                  <a:srgbClr val="000000"/>
                </a:solidFill>
                <a:cs typeface="Segoe UI"/>
              </a:rPr>
              <a:t>13” PixelSense™ anti-reflective touchscreen designed for Surface pen*, great for digital notetaking and e-signatures</a:t>
            </a:r>
          </a:p>
          <a:p>
            <a:pPr marL="171450" marR="50165" indent="-114300">
              <a:spcAft>
                <a:spcPts val="200"/>
              </a:spcAft>
              <a:buFontTx/>
              <a:buChar char="•"/>
              <a:tabLst>
                <a:tab pos="228600" algn="l"/>
              </a:tabLst>
            </a:pPr>
            <a:r>
              <a:rPr lang="en-US" sz="950" dirty="0">
                <a:solidFill>
                  <a:srgbClr val="000000"/>
                </a:solidFill>
                <a:cs typeface="Segoe UI"/>
              </a:rPr>
              <a:t>Rear-facing camera to capture and share photos of effective promotional displays and donor appreciation photo ops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pic>
        <p:nvPicPr>
          <p:cNvPr id="12" name="Graphic 11" descr="Management with solid fill">
            <a:extLst>
              <a:ext uri="{FF2B5EF4-FFF2-40B4-BE49-F238E27FC236}">
                <a16:creationId xmlns:a16="http://schemas.microsoft.com/office/drawing/2014/main" id="{A9C5FDDF-7FA3-259C-437D-C60DFEB5AE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9688" y="5820317"/>
            <a:ext cx="365760" cy="365760"/>
          </a:xfrm>
          <a:prstGeom prst="rect">
            <a:avLst/>
          </a:prstGeom>
        </p:spPr>
      </p:pic>
      <p:sp>
        <p:nvSpPr>
          <p:cNvPr id="41" name="Role 3">
            <a:extLst>
              <a:ext uri="{FF2B5EF4-FFF2-40B4-BE49-F238E27FC236}">
                <a16:creationId xmlns:a16="http://schemas.microsoft.com/office/drawing/2014/main" id="{F77937E3-8E20-024A-AD88-11E4A6701D7A}"/>
              </a:ext>
            </a:extLst>
          </p:cNvPr>
          <p:cNvSpPr txBox="1"/>
          <p:nvPr/>
        </p:nvSpPr>
        <p:spPr>
          <a:xfrm>
            <a:off x="759318" y="5874080"/>
            <a:ext cx="2935962" cy="215444"/>
          </a:xfrm>
          <a:prstGeom prst="rect">
            <a:avLst/>
          </a:prstGeom>
        </p:spPr>
        <p:txBody>
          <a:bodyPr vert="horz" wrap="square" lIns="0" tIns="0" rIns="0" bIns="0" rtlCol="0" anchor="ctr">
            <a:spAutoFit/>
          </a:bodyPr>
          <a:lstStyle/>
          <a:p>
            <a:pPr defTabSz="932742">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Directors</a:t>
            </a:r>
          </a:p>
        </p:txBody>
      </p:sp>
      <p:cxnSp>
        <p:nvCxnSpPr>
          <p:cNvPr id="62" name="Straight Connector 61">
            <a:extLst>
              <a:ext uri="{FF2B5EF4-FFF2-40B4-BE49-F238E27FC236}">
                <a16:creationId xmlns:a16="http://schemas.microsoft.com/office/drawing/2014/main" id="{393FEC6E-852E-B37B-A9C1-F878D144E2AA}"/>
              </a:ext>
              <a:ext uri="{C183D7F6-B498-43B3-948B-1728B52AA6E4}">
                <adec:decorative xmlns:adec="http://schemas.microsoft.com/office/drawing/2017/decorative" val="1"/>
              </a:ext>
            </a:extLst>
          </p:cNvPr>
          <p:cNvCxnSpPr>
            <a:cxnSpLocks/>
          </p:cNvCxnSpPr>
          <p:nvPr/>
        </p:nvCxnSpPr>
        <p:spPr>
          <a:xfrm>
            <a:off x="321343" y="6239742"/>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hallenges 3"/>
          <p:cNvSpPr txBox="1">
            <a:spLocks/>
          </p:cNvSpPr>
          <p:nvPr/>
        </p:nvSpPr>
        <p:spPr>
          <a:xfrm>
            <a:off x="317499" y="6279241"/>
            <a:ext cx="3532306" cy="872034"/>
          </a:xfrm>
          <a:prstGeom prst="rect">
            <a:avLst/>
          </a:prstGeom>
        </p:spPr>
        <p:txBody>
          <a:bodyPr vert="horz" wrap="square" lIns="0" tIns="0" rIns="0" bIns="0" rtlCol="0" anchor="t">
            <a:spAutoFit/>
          </a:bodyPr>
          <a:lstStyle/>
          <a:p>
            <a:pPr defTabSz="932742">
              <a:lnSpc>
                <a:spcPct val="100000"/>
              </a:lnSpc>
              <a:spcAft>
                <a:spcPts val="200"/>
              </a:spcAft>
            </a:pPr>
            <a:r>
              <a:rPr sz="1200" dirty="0">
                <a:ln w="3175">
                  <a:noFill/>
                </a:ln>
                <a:solidFill>
                  <a:srgbClr val="000000"/>
                </a:solidFill>
                <a:latin typeface="Segoe UI Semibold" panose="020B0702040204020203" pitchFamily="34" charset="0"/>
                <a:cs typeface="Segoe UI Semibold" panose="020B0702040204020203" pitchFamily="34" charset="0"/>
              </a:rPr>
              <a:t>Challenges</a:t>
            </a:r>
            <a:endParaRPr lang="en-US" sz="1200" dirty="0">
              <a:ln w="3175">
                <a:noFill/>
              </a:ln>
              <a:solidFill>
                <a:srgbClr val="000000"/>
              </a:solidFill>
              <a:latin typeface="Segoe UI Semibold" panose="020B0702040204020203" pitchFamily="34" charset="0"/>
              <a:cs typeface="Segoe UI Semibold" panose="020B0702040204020203" pitchFamily="34" charset="0"/>
            </a:endParaRPr>
          </a:p>
          <a:p>
            <a:pPr marL="171450" indent="-114300">
              <a:lnSpc>
                <a:spcPct val="100000"/>
              </a:lnSpc>
              <a:spcAft>
                <a:spcPts val="200"/>
              </a:spcAft>
              <a:buChar char="•"/>
              <a:tabLst>
                <a:tab pos="228600" algn="l"/>
              </a:tabLst>
            </a:pPr>
            <a:r>
              <a:rPr lang="en-US" sz="950" dirty="0">
                <a:solidFill>
                  <a:srgbClr val="000000"/>
                </a:solidFill>
                <a:cs typeface="Segoe UI"/>
              </a:rPr>
              <a:t>Overseeing the health of the nonprofit and staff well-being</a:t>
            </a:r>
          </a:p>
          <a:p>
            <a:pPr marL="171450" indent="-114300">
              <a:lnSpc>
                <a:spcPct val="100000"/>
              </a:lnSpc>
              <a:spcAft>
                <a:spcPts val="200"/>
              </a:spcAft>
              <a:buChar char="•"/>
              <a:tabLst>
                <a:tab pos="228600" algn="l"/>
              </a:tabLst>
            </a:pPr>
            <a:r>
              <a:rPr lang="en-US" sz="950" dirty="0">
                <a:solidFill>
                  <a:srgbClr val="000000"/>
                </a:solidFill>
                <a:cs typeface="Segoe UI"/>
              </a:rPr>
              <a:t>Providing leadership across multi-functional teams</a:t>
            </a:r>
          </a:p>
          <a:p>
            <a:pPr marL="171450" indent="-114300">
              <a:lnSpc>
                <a:spcPct val="100000"/>
              </a:lnSpc>
              <a:spcAft>
                <a:spcPts val="200"/>
              </a:spcAft>
              <a:buChar char="•"/>
              <a:tabLst>
                <a:tab pos="228600" algn="l"/>
              </a:tabLst>
            </a:pPr>
            <a:r>
              <a:rPr lang="en-US" sz="950" dirty="0">
                <a:solidFill>
                  <a:srgbClr val="000000"/>
                </a:solidFill>
                <a:cs typeface="Segoe UI"/>
              </a:rPr>
              <a:t>Collaborating on mission strategy and development plans</a:t>
            </a:r>
          </a:p>
          <a:p>
            <a:pPr marL="171450" indent="-114300">
              <a:lnSpc>
                <a:spcPct val="100000"/>
              </a:lnSpc>
              <a:spcAft>
                <a:spcPts val="200"/>
              </a:spcAft>
              <a:buChar char="•"/>
              <a:tabLst>
                <a:tab pos="228600" algn="l"/>
              </a:tabLst>
            </a:pPr>
            <a:r>
              <a:rPr lang="en-US" sz="950" dirty="0">
                <a:solidFill>
                  <a:srgbClr val="000000"/>
                </a:solidFill>
                <a:cs typeface="Segoe UI"/>
              </a:rPr>
              <a:t>Being a positive reflection of the organization’s brand</a:t>
            </a:r>
          </a:p>
        </p:txBody>
      </p:sp>
      <p:sp>
        <p:nvSpPr>
          <p:cNvPr id="47" name="Solution 3">
            <a:extLst>
              <a:ext uri="{FF2B5EF4-FFF2-40B4-BE49-F238E27FC236}">
                <a16:creationId xmlns:a16="http://schemas.microsoft.com/office/drawing/2014/main" id="{18358100-C72D-741D-0D14-2C4B412D6226}"/>
              </a:ext>
            </a:extLst>
          </p:cNvPr>
          <p:cNvSpPr txBox="1"/>
          <p:nvPr/>
        </p:nvSpPr>
        <p:spPr>
          <a:xfrm>
            <a:off x="317499" y="7226877"/>
            <a:ext cx="3629336" cy="2049792"/>
          </a:xfrm>
          <a:prstGeom prst="rect">
            <a:avLst/>
          </a:prstGeom>
        </p:spPr>
        <p:txBody>
          <a:bodyPr vert="horz" wrap="square" lIns="0" tIns="0" rIns="0" bIns="0" rtlCol="0" anchor="t">
            <a:spAutoFit/>
          </a:bodyPr>
          <a:lstStyle/>
          <a:p>
            <a:pPr marL="12700">
              <a:spcBef>
                <a:spcPts val="300"/>
              </a:spcBef>
              <a:spcAft>
                <a:spcPts val="300"/>
              </a:spcAft>
            </a:pPr>
            <a:r>
              <a:rPr lang="en-US" sz="1200" dirty="0">
                <a:solidFill>
                  <a:srgbClr val="000000"/>
                </a:solidFill>
                <a:latin typeface="Segoe UI Semibold" panose="020B0702040204020203" pitchFamily="34" charset="0"/>
                <a:cs typeface="Segoe UI Semibold" panose="020B0702040204020203" pitchFamily="34" charset="0"/>
              </a:rPr>
              <a:t>Focus on leadership and mission growth with </a:t>
            </a:r>
            <a:br>
              <a:rPr lang="en-US" sz="1200" spc="-5" dirty="0">
                <a:solidFill>
                  <a:srgbClr val="505050"/>
                </a:solidFill>
                <a:latin typeface="Segoe UI Semibold" panose="020B0502040204020203" pitchFamily="34" charset="0"/>
                <a:cs typeface="Segoe UI Semibold" panose="020B0502040204020203" pitchFamily="34" charset="0"/>
              </a:rPr>
            </a:br>
            <a:r>
              <a:rPr lang="en-US" sz="1200" spc="-5" dirty="0">
                <a:solidFill>
                  <a:schemeClr val="accent1"/>
                </a:solidFill>
                <a:latin typeface="Segoe UI Semibold" panose="020B0502040204020203" pitchFamily="34" charset="0"/>
                <a:cs typeface="Segoe UI Semibold" panose="020B0502040204020203" pitchFamily="34" charset="0"/>
              </a:rPr>
              <a:t>Surface Laptop 6</a:t>
            </a:r>
          </a:p>
          <a:p>
            <a:pPr marL="173736" marR="50165" indent="-114300">
              <a:lnSpc>
                <a:spcPct val="102800"/>
              </a:lnSpc>
              <a:spcAft>
                <a:spcPts val="200"/>
              </a:spcAft>
              <a:buChar char="•"/>
              <a:tabLst>
                <a:tab pos="127000" algn="l"/>
              </a:tabLst>
            </a:pPr>
            <a:r>
              <a:rPr lang="en-US" sz="950" dirty="0">
                <a:solidFill>
                  <a:srgbClr val="000000"/>
                </a:solidFill>
                <a:cs typeface="Segoe UI"/>
              </a:rPr>
              <a:t>Sleek and portable design is ideal for hybrid work</a:t>
            </a:r>
          </a:p>
          <a:p>
            <a:pPr marL="173736" marR="50165" indent="-114300">
              <a:lnSpc>
                <a:spcPct val="102800"/>
              </a:lnSpc>
              <a:spcAft>
                <a:spcPts val="200"/>
              </a:spcAft>
              <a:buChar char="•"/>
              <a:tabLst>
                <a:tab pos="127000" algn="l"/>
              </a:tabLst>
            </a:pPr>
            <a:r>
              <a:rPr lang="en-US" sz="950" dirty="0">
                <a:solidFill>
                  <a:srgbClr val="000000"/>
                </a:solidFill>
                <a:cs typeface="Segoe UI"/>
              </a:rPr>
              <a:t>13.5” or 15” PixelSense™ anti-reflective touchscreen displays</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Intel® Core™ Ultra processors to unleash a new era of productivity with intelligent assistance from Microsoft Copilot</a:t>
            </a:r>
            <a:r>
              <a:rPr lang="en-US" sz="950" baseline="30000" dirty="0">
                <a:solidFill>
                  <a:srgbClr val="000000"/>
                </a:solidFill>
                <a:cs typeface="Segoe UI"/>
              </a:rPr>
              <a:t>1</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1080p Studio Camera with Windows Studio Effects for effective hybrid meetings and virtual team collaboration</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pic>
        <p:nvPicPr>
          <p:cNvPr id="4" name="Graphic 3" descr="Meeting with solid fill">
            <a:extLst>
              <a:ext uri="{FF2B5EF4-FFF2-40B4-BE49-F238E27FC236}">
                <a16:creationId xmlns:a16="http://schemas.microsoft.com/office/drawing/2014/main" id="{572DD40D-9449-6B4C-B6D4-EAEBAC3E0F0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09187" y="6293743"/>
            <a:ext cx="365760" cy="365760"/>
          </a:xfrm>
          <a:prstGeom prst="rect">
            <a:avLst/>
          </a:prstGeom>
        </p:spPr>
      </p:pic>
      <p:sp>
        <p:nvSpPr>
          <p:cNvPr id="7" name="Role 4"/>
          <p:cNvSpPr txBox="1"/>
          <p:nvPr/>
        </p:nvSpPr>
        <p:spPr>
          <a:xfrm>
            <a:off x="4592078" y="6352156"/>
            <a:ext cx="1893275" cy="215444"/>
          </a:xfrm>
          <a:prstGeom prst="rect">
            <a:avLst/>
          </a:prstGeom>
        </p:spPr>
        <p:txBody>
          <a:bodyPr vert="horz" wrap="square" lIns="0" tIns="0" rIns="0" bIns="0" rtlCol="0" anchor="t">
            <a:spAutoFit/>
          </a:bodyPr>
          <a:lstStyle/>
          <a:p>
            <a:pPr defTabSz="932742">
              <a:lnSpc>
                <a:spcPct val="100000"/>
              </a:lnSpc>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Marketing teams</a:t>
            </a:r>
          </a:p>
        </p:txBody>
      </p:sp>
      <p:cxnSp>
        <p:nvCxnSpPr>
          <p:cNvPr id="17" name="Straight Connector 16">
            <a:extLst>
              <a:ext uri="{FF2B5EF4-FFF2-40B4-BE49-F238E27FC236}">
                <a16:creationId xmlns:a16="http://schemas.microsoft.com/office/drawing/2014/main" id="{C765715B-A25E-95D8-01B5-F8DFD09207B3}"/>
              </a:ext>
              <a:ext uri="{C183D7F6-B498-43B3-948B-1728B52AA6E4}">
                <adec:decorative xmlns:adec="http://schemas.microsoft.com/office/drawing/2017/decorative" val="1"/>
              </a:ext>
            </a:extLst>
          </p:cNvPr>
          <p:cNvCxnSpPr>
            <a:cxnSpLocks/>
          </p:cNvCxnSpPr>
          <p:nvPr/>
        </p:nvCxnSpPr>
        <p:spPr>
          <a:xfrm>
            <a:off x="4079499" y="6680240"/>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Challenges 4">
            <a:extLst>
              <a:ext uri="{FF2B5EF4-FFF2-40B4-BE49-F238E27FC236}">
                <a16:creationId xmlns:a16="http://schemas.microsoft.com/office/drawing/2014/main" id="{1E67ED4B-7F0F-D14C-9B1C-14751E5AFDC5}"/>
              </a:ext>
            </a:extLst>
          </p:cNvPr>
          <p:cNvSpPr txBox="1">
            <a:spLocks/>
          </p:cNvSpPr>
          <p:nvPr/>
        </p:nvSpPr>
        <p:spPr>
          <a:xfrm>
            <a:off x="4079230" y="6757317"/>
            <a:ext cx="3373937" cy="846386"/>
          </a:xfrm>
          <a:prstGeom prst="rect">
            <a:avLst/>
          </a:prstGeom>
        </p:spPr>
        <p:txBody>
          <a:bodyPr vert="horz" wrap="square" lIns="0" tIns="0" rIns="0" bIns="0" rtlCol="0" anchor="t">
            <a:spAutoFit/>
          </a:bodyPr>
          <a:lstStyle/>
          <a:p>
            <a:pPr defTabSz="932742">
              <a:lnSpc>
                <a:spcPct val="100000"/>
              </a:lnSpc>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lnSpc>
                <a:spcPct val="100000"/>
              </a:lnSpc>
              <a:spcAft>
                <a:spcPts val="200"/>
              </a:spcAft>
              <a:buChar char="•"/>
              <a:tabLst>
                <a:tab pos="228600" algn="l"/>
              </a:tabLst>
            </a:pPr>
            <a:r>
              <a:rPr lang="en-US" sz="950" dirty="0">
                <a:solidFill>
                  <a:srgbClr val="000000"/>
                </a:solidFill>
                <a:cs typeface="Segoe UI"/>
              </a:rPr>
              <a:t>Connecting with colleagues in a hybrid work environment </a:t>
            </a:r>
          </a:p>
          <a:p>
            <a:pPr marL="171450" indent="-114300">
              <a:lnSpc>
                <a:spcPct val="100000"/>
              </a:lnSpc>
              <a:spcAft>
                <a:spcPts val="200"/>
              </a:spcAft>
              <a:buChar char="•"/>
              <a:tabLst>
                <a:tab pos="228600" algn="l"/>
              </a:tabLst>
            </a:pPr>
            <a:r>
              <a:rPr lang="en-US" sz="950" dirty="0">
                <a:solidFill>
                  <a:srgbClr val="000000"/>
                </a:solidFill>
                <a:cs typeface="Segoe UI"/>
              </a:rPr>
              <a:t>Enabling collaboration across multi-functional teams</a:t>
            </a:r>
          </a:p>
          <a:p>
            <a:pPr marL="171450" indent="-114300">
              <a:lnSpc>
                <a:spcPct val="100000"/>
              </a:lnSpc>
              <a:spcAft>
                <a:spcPts val="200"/>
              </a:spcAft>
              <a:buChar char="•"/>
              <a:tabLst>
                <a:tab pos="228600" algn="l"/>
              </a:tabLst>
            </a:pPr>
            <a:r>
              <a:rPr lang="en-US" sz="950" dirty="0">
                <a:solidFill>
                  <a:srgbClr val="000000"/>
                </a:solidFill>
                <a:cs typeface="Segoe UI"/>
              </a:rPr>
              <a:t>Communicating new fundraising campaigns to managers and donors</a:t>
            </a:r>
          </a:p>
        </p:txBody>
      </p:sp>
      <p:sp>
        <p:nvSpPr>
          <p:cNvPr id="30" name="Solution 4">
            <a:extLst>
              <a:ext uri="{FF2B5EF4-FFF2-40B4-BE49-F238E27FC236}">
                <a16:creationId xmlns:a16="http://schemas.microsoft.com/office/drawing/2014/main" id="{DFE623C3-89CA-234E-BC6C-F98B9ED38D6B}"/>
              </a:ext>
            </a:extLst>
          </p:cNvPr>
          <p:cNvSpPr txBox="1">
            <a:spLocks/>
          </p:cNvSpPr>
          <p:nvPr/>
        </p:nvSpPr>
        <p:spPr>
          <a:xfrm>
            <a:off x="4079230" y="7681037"/>
            <a:ext cx="3502401" cy="1482457"/>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Empower team collaboration with </a:t>
            </a:r>
            <a:r>
              <a:rPr lang="en-US" sz="1200" dirty="0">
                <a:solidFill>
                  <a:schemeClr val="accent1"/>
                </a:solidFill>
                <a:latin typeface="Segoe UI Semibold" panose="020B0702040204020203" pitchFamily="34" charset="0"/>
                <a:cs typeface="Segoe UI Semibold" panose="020B0702040204020203" pitchFamily="34" charset="0"/>
              </a:rPr>
              <a:t>Surface Hub 3</a:t>
            </a:r>
          </a:p>
          <a:p>
            <a:pPr marL="171450" indent="-114300">
              <a:spcAft>
                <a:spcPts val="200"/>
              </a:spcAft>
              <a:buFontTx/>
              <a:buChar char="•"/>
              <a:tabLst>
                <a:tab pos="228600" algn="l"/>
              </a:tabLst>
            </a:pPr>
            <a:r>
              <a:rPr lang="en-US" sz="950" dirty="0">
                <a:solidFill>
                  <a:srgbClr val="000000"/>
                </a:solidFill>
                <a:cs typeface="Segoe UI"/>
              </a:rPr>
              <a:t>Microsoft Teams-certified meetings platform + high-end cameras, optimized microphones, and quality speakers enables effective hybrid (in-person + remote) meetings</a:t>
            </a:r>
          </a:p>
          <a:p>
            <a:pPr marL="171450" indent="-114300">
              <a:spcAft>
                <a:spcPts val="200"/>
              </a:spcAft>
              <a:buFontTx/>
              <a:buChar char="•"/>
              <a:tabLst>
                <a:tab pos="228600" algn="l"/>
              </a:tabLst>
            </a:pPr>
            <a:r>
              <a:rPr lang="en-US" sz="950" dirty="0">
                <a:solidFill>
                  <a:srgbClr val="000000"/>
                </a:solidFill>
                <a:cs typeface="Segoe UI"/>
              </a:rPr>
              <a:t>Pen, inking, and whiteboard capabilities to ideate new plans</a:t>
            </a:r>
          </a:p>
          <a:p>
            <a:pPr marL="171450" indent="-114300">
              <a:spcAft>
                <a:spcPts val="200"/>
              </a:spcAft>
              <a:buFontTx/>
              <a:buChar char="•"/>
              <a:tabLst>
                <a:tab pos="228600" algn="l"/>
              </a:tabLst>
            </a:pPr>
            <a:r>
              <a:rPr lang="en-US" sz="950" dirty="0">
                <a:solidFill>
                  <a:srgbClr val="000000"/>
                </a:solidFill>
                <a:cs typeface="Segoe UI"/>
              </a:rPr>
              <a:t>Large, 4K screen to share presentations with stakeholders</a:t>
            </a:r>
          </a:p>
          <a:p>
            <a:pPr marL="171450" indent="-114300">
              <a:spcAft>
                <a:spcPts val="200"/>
              </a:spcAft>
              <a:buFontTx/>
              <a:buChar char="•"/>
              <a:tabLst>
                <a:tab pos="228600" algn="l"/>
              </a:tabLst>
            </a:pPr>
            <a:r>
              <a:rPr lang="en-US" sz="950" dirty="0">
                <a:solidFill>
                  <a:srgbClr val="000000"/>
                </a:solidFill>
                <a:cs typeface="Segoe UI"/>
              </a:rPr>
              <a:t>85” for large-room solution, 50” for smaller spaces</a:t>
            </a:r>
          </a:p>
          <a:p>
            <a:pPr marL="171450" indent="-114300">
              <a:spcAft>
                <a:spcPts val="200"/>
              </a:spcAft>
              <a:buChar char="•"/>
              <a:tabLst>
                <a:tab pos="228600" algn="l"/>
              </a:tabLst>
            </a:pPr>
            <a:r>
              <a:rPr lang="en-US" sz="950" dirty="0">
                <a:solidFill>
                  <a:srgbClr val="000000"/>
                </a:solidFill>
                <a:cs typeface="Segoe UI"/>
              </a:rPr>
              <a:t>Wall-mounted or lightweight and mobile (with stand + battery*) to make any space a teamwork space</a:t>
            </a:r>
          </a:p>
        </p:txBody>
      </p:sp>
      <p:sp>
        <p:nvSpPr>
          <p:cNvPr id="65" name="Rectangle 64">
            <a:extLst>
              <a:ext uri="{FF2B5EF4-FFF2-40B4-BE49-F238E27FC236}">
                <a16:creationId xmlns:a16="http://schemas.microsoft.com/office/drawing/2014/main" id="{482D59BD-0EEF-7A07-3BD6-8410EEC4A092}"/>
              </a:ext>
              <a:ext uri="{C183D7F6-B498-43B3-948B-1728B52AA6E4}">
                <adec:decorative xmlns:adec="http://schemas.microsoft.com/office/drawing/2017/decorative" val="1"/>
              </a:ext>
            </a:extLst>
          </p:cNvPr>
          <p:cNvSpPr>
            <a:spLocks/>
          </p:cNvSpPr>
          <p:nvPr/>
        </p:nvSpPr>
        <p:spPr>
          <a:xfrm>
            <a:off x="0" y="9299388"/>
            <a:ext cx="7773714" cy="758947"/>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dirty="0">
              <a:solidFill>
                <a:schemeClr val="bg1"/>
              </a:solidFill>
            </a:endParaRPr>
          </a:p>
        </p:txBody>
      </p:sp>
      <p:sp>
        <p:nvSpPr>
          <p:cNvPr id="45" name="Disclaimers">
            <a:extLst>
              <a:ext uri="{FF2B5EF4-FFF2-40B4-BE49-F238E27FC236}">
                <a16:creationId xmlns:a16="http://schemas.microsoft.com/office/drawing/2014/main" id="{575E6126-391D-CA2F-759F-726E0A67DA2E}"/>
              </a:ext>
            </a:extLst>
          </p:cNvPr>
          <p:cNvSpPr txBox="1"/>
          <p:nvPr/>
        </p:nvSpPr>
        <p:spPr>
          <a:xfrm>
            <a:off x="317500" y="9356271"/>
            <a:ext cx="7135936" cy="646331"/>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dirty="0">
                <a:solidFill>
                  <a:srgbClr val="000000"/>
                </a:solidFill>
                <a:cs typeface="Segoe UI" panose="020B0502040204020203" pitchFamily="34" charset="0"/>
              </a:rPr>
              <a:t>* Sold separately. </a:t>
            </a:r>
          </a:p>
          <a:p>
            <a:pPr marR="5080"/>
            <a:r>
              <a:rPr lang="en-US" sz="600" baseline="30000" dirty="0">
                <a:solidFill>
                  <a:srgbClr val="000000"/>
                </a:solidFill>
                <a:cs typeface="Segoe UI" panose="020B0502040204020203" pitchFamily="34" charset="0"/>
              </a:rPr>
              <a:t>1 </a:t>
            </a:r>
            <a:r>
              <a:rPr lang="en-US" sz="600" dirty="0">
                <a:solidFill>
                  <a:srgbClr val="000000"/>
                </a:solidFill>
                <a:cs typeface="Segoe UI" panose="020B0502040204020203" pitchFamily="34" charset="0"/>
              </a:rPr>
              <a:t>Microsoft Copilot for Microsoft 365 requires a qualifying volume license or subscription. See more </a:t>
            </a:r>
            <a:r>
              <a:rPr lang="en-US" sz="600" u="sng" dirty="0">
                <a:solidFill>
                  <a:srgbClr val="0563C1"/>
                </a:solidFill>
                <a:effectLst/>
                <a:ea typeface="Calibri" panose="020F0502020204030204" pitchFamily="34" charset="0"/>
                <a:cs typeface="Arial" panose="020B0604020202020204" pitchFamily="34" charset="0"/>
                <a:hlinkClick r:id="rId16"/>
              </a:rPr>
              <a:t>Microsoft Copilot for Microsoft 365 | Microsoft 365</a:t>
            </a:r>
            <a:r>
              <a:rPr lang="en-US" sz="600" u="sng"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600" u="sng" dirty="0">
                <a:solidFill>
                  <a:srgbClr val="0563C1"/>
                </a:solidFill>
                <a:effectLst/>
                <a:ea typeface="Calibri" panose="020F0502020204030204" pitchFamily="34" charset="0"/>
                <a:cs typeface="Arial" panose="020B0604020202020204" pitchFamily="34" charset="0"/>
                <a:hlinkClick r:id="rId17" tooltip="https://www.microsoft.com/en-us/bing/chat/enterprise/?form=ma13fv"/>
              </a:rPr>
              <a:t>Your AI-powered chat for the Web with commercial data protection | Microsoft Copilot</a:t>
            </a:r>
            <a:endParaRPr lang="en-US" sz="600" u="sng" dirty="0">
              <a:solidFill>
                <a:srgbClr val="0563C1"/>
              </a:solidFill>
              <a:effectLst/>
              <a:ea typeface="Calibri" panose="020F0502020204030204" pitchFamily="34" charset="0"/>
              <a:cs typeface="Arial" panose="020B0604020202020204" pitchFamily="34" charset="0"/>
            </a:endParaRPr>
          </a:p>
          <a:p>
            <a:pPr marR="5080"/>
            <a:r>
              <a:rPr lang="en-US" sz="600" baseline="30000" dirty="0">
                <a:solidFill>
                  <a:srgbClr val="000000"/>
                </a:solidFill>
                <a:cs typeface="Segoe UI" panose="020B0502040204020203" pitchFamily="34" charset="0"/>
              </a:rPr>
              <a:t>2</a:t>
            </a:r>
            <a:r>
              <a:rPr lang="en-US" sz="600" dirty="0">
                <a:solidFill>
                  <a:srgbClr val="000000"/>
                </a:solidFill>
                <a:cs typeface="Segoe UI" panose="020B0502040204020203" pitchFamily="34" charset="0"/>
              </a:rPr>
              <a:t> Surface AI PCs include Surface Pro 10, Surface Laptop 6, Surface Pro 9 with 5G, Surface Studio Laptop 2. Surface Copilot+ PCs include Surface Pro and Surface Laptop.</a:t>
            </a:r>
          </a:p>
          <a:p>
            <a:pPr marR="5080"/>
            <a:r>
              <a:rPr lang="en-US" sz="600" baseline="30000" dirty="0">
                <a:solidFill>
                  <a:srgbClr val="000000"/>
                </a:solidFill>
                <a:cs typeface="Segoe UI" panose="020B0502040204020203" pitchFamily="34" charset="0"/>
              </a:rPr>
              <a:t>3 </a:t>
            </a:r>
            <a:r>
              <a:rPr lang="en-US" sz="600" dirty="0">
                <a:solidFill>
                  <a:srgbClr val="000000"/>
                </a:solidFill>
                <a:cs typeface="Segoe UI" panose="020B0502040204020203" pitchFamily="34" charset="0"/>
              </a:rPr>
              <a:t>Battery life varies significantly based on usage, network and feature configuration, signal strength, settings and other factors. See </a:t>
            </a:r>
            <a:r>
              <a:rPr lang="en-US" sz="600" dirty="0">
                <a:solidFill>
                  <a:srgbClr val="000000"/>
                </a:solidFill>
                <a:cs typeface="Segoe UI" panose="020B0502040204020203" pitchFamily="34" charset="0"/>
                <a:hlinkClick r:id="rId18"/>
              </a:rPr>
              <a:t>aka.ms/</a:t>
            </a:r>
            <a:r>
              <a:rPr lang="en-US" sz="600" dirty="0" err="1">
                <a:solidFill>
                  <a:srgbClr val="000000"/>
                </a:solidFill>
                <a:cs typeface="Segoe UI" panose="020B0502040204020203" pitchFamily="34" charset="0"/>
                <a:hlinkClick r:id="rId18"/>
              </a:rPr>
              <a:t>SurfaceBatteryPerformance</a:t>
            </a:r>
            <a:r>
              <a:rPr lang="en-US" sz="600" dirty="0">
                <a:solidFill>
                  <a:srgbClr val="000000"/>
                </a:solidFill>
                <a:cs typeface="Segoe UI" panose="020B0502040204020203" pitchFamily="34" charset="0"/>
                <a:hlinkClick r:id="rId18"/>
              </a:rPr>
              <a:t> </a:t>
            </a:r>
            <a:r>
              <a:rPr lang="en-US" sz="600" dirty="0">
                <a:solidFill>
                  <a:srgbClr val="000000"/>
                </a:solidFill>
                <a:cs typeface="Segoe UI" panose="020B0502040204020203" pitchFamily="34" charset="0"/>
              </a:rPr>
              <a:t>for details. </a:t>
            </a:r>
            <a:endParaRPr lang="en-US" sz="600" baseline="30000" dirty="0">
              <a:solidFill>
                <a:srgbClr val="000000"/>
              </a:solidFill>
              <a:cs typeface="Segoe UI" panose="020B0502040204020203" pitchFamily="34" charset="0"/>
            </a:endParaRPr>
          </a:p>
          <a:p>
            <a:pPr marR="5080"/>
            <a:r>
              <a:rPr lang="en-US" sz="600" baseline="30000" dirty="0">
                <a:solidFill>
                  <a:srgbClr val="000000"/>
                </a:solidFill>
                <a:cs typeface="Segoe UI" panose="020B0502040204020203" pitchFamily="34" charset="0"/>
              </a:rPr>
              <a:t>4</a:t>
            </a:r>
            <a:r>
              <a:rPr lang="en-US" sz="600" dirty="0">
                <a:solidFill>
                  <a:srgbClr val="000000"/>
                </a:solidFill>
                <a:cs typeface="Segoe UI" panose="020B0502040204020203" pitchFamily="34" charset="0"/>
              </a:rPr>
              <a:t> Feature availability varies by market, see </a:t>
            </a:r>
            <a:r>
              <a:rPr lang="en-US" sz="600" u="sng" dirty="0">
                <a:solidFill>
                  <a:srgbClr val="0563C1"/>
                </a:solidFill>
                <a:effectLst/>
                <a:ea typeface="Calibri" panose="020F0502020204030204" pitchFamily="34" charset="0"/>
                <a:cs typeface="Arial" panose="020B0604020202020204" pitchFamily="34" charset="0"/>
                <a:hlinkClick r:id="rId19"/>
              </a:rPr>
              <a:t>aka.ms/</a:t>
            </a:r>
            <a:r>
              <a:rPr lang="en-US" sz="600" u="sng" dirty="0" err="1">
                <a:solidFill>
                  <a:srgbClr val="0563C1"/>
                </a:solidFill>
                <a:effectLst/>
                <a:ea typeface="Calibri" panose="020F0502020204030204" pitchFamily="34" charset="0"/>
                <a:cs typeface="Arial" panose="020B0604020202020204" pitchFamily="34" charset="0"/>
                <a:hlinkClick r:id="rId19"/>
              </a:rPr>
              <a:t>WindowsAIFeatures</a:t>
            </a:r>
            <a:r>
              <a:rPr lang="en-US" sz="600" u="sng" dirty="0">
                <a:solidFill>
                  <a:srgbClr val="0563C1"/>
                </a:solidFill>
                <a:effectLst/>
                <a:ea typeface="Calibri" panose="020F0502020204030204" pitchFamily="34" charset="0"/>
              </a:rPr>
              <a:t>.</a:t>
            </a:r>
            <a:r>
              <a:rPr lang="en-US" sz="600"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When Copilot for Windows is not available or enabled on the device, pressing the Copilot key will launch Windows Search.</a:t>
            </a:r>
          </a:p>
        </p:txBody>
      </p:sp>
      <p:sp>
        <p:nvSpPr>
          <p:cNvPr id="54" name="TextBox 53">
            <a:extLst>
              <a:ext uri="{FF2B5EF4-FFF2-40B4-BE49-F238E27FC236}">
                <a16:creationId xmlns:a16="http://schemas.microsoft.com/office/drawing/2014/main" id="{C6D0FB49-A77B-1965-935E-BE756C9FCB30}"/>
              </a:ext>
            </a:extLst>
          </p:cNvPr>
          <p:cNvSpPr txBox="1"/>
          <p:nvPr/>
        </p:nvSpPr>
        <p:spPr>
          <a:xfrm>
            <a:off x="-3715059" y="5005543"/>
            <a:ext cx="3532306" cy="415498"/>
          </a:xfrm>
          <a:prstGeom prst="rect">
            <a:avLst/>
          </a:prstGeom>
          <a:noFill/>
        </p:spPr>
        <p:txBody>
          <a:bodyPr wrap="square" rtlCol="0">
            <a:spAutoFit/>
          </a:bodyPr>
          <a:lstStyle/>
          <a:p>
            <a:r>
              <a:rPr lang="en-US" sz="1050" i="1" dirty="0">
                <a:solidFill>
                  <a:schemeClr val="accent2">
                    <a:alpha val="99000"/>
                  </a:schemeClr>
                </a:solidFill>
              </a:rPr>
              <a:t>If you prefer to showcase Surface Laptop Studio or Surface Laptop Copilot+ PC, swap in this copy</a:t>
            </a:r>
          </a:p>
        </p:txBody>
      </p:sp>
      <p:sp>
        <p:nvSpPr>
          <p:cNvPr id="31" name="Solution 3 alternative 1">
            <a:extLst>
              <a:ext uri="{FF2B5EF4-FFF2-40B4-BE49-F238E27FC236}">
                <a16:creationId xmlns:a16="http://schemas.microsoft.com/office/drawing/2014/main" id="{4CF749B3-B08C-3B47-915E-424C40D59F97}"/>
              </a:ext>
            </a:extLst>
          </p:cNvPr>
          <p:cNvSpPr txBox="1">
            <a:spLocks/>
          </p:cNvSpPr>
          <p:nvPr/>
        </p:nvSpPr>
        <p:spPr>
          <a:xfrm>
            <a:off x="-3685154" y="5395989"/>
            <a:ext cx="3502401" cy="1992853"/>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Focus on leadership and mission growth with </a:t>
            </a:r>
            <a:br>
              <a:rPr lang="en-US" sz="1200" dirty="0">
                <a:solidFill>
                  <a:srgbClr val="000000"/>
                </a:solidFill>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panose="020B0702040204020203" pitchFamily="34" charset="0"/>
                <a:cs typeface="Segoe UI Semibold" panose="020B0702040204020203" pitchFamily="34" charset="0"/>
              </a:rPr>
              <a:t>Surface Laptop Studio 2</a:t>
            </a:r>
          </a:p>
          <a:p>
            <a:pPr marL="171450" marR="50165" indent="-114300">
              <a:spcAft>
                <a:spcPts val="200"/>
              </a:spcAft>
              <a:buChar char="•"/>
              <a:tabLst>
                <a:tab pos="228600" algn="l"/>
              </a:tabLst>
            </a:pPr>
            <a:r>
              <a:rPr lang="en-US" sz="950" dirty="0">
                <a:solidFill>
                  <a:srgbClr val="000000"/>
                </a:solidFill>
                <a:cs typeface="Segoe UI"/>
              </a:rPr>
              <a:t>Powerful Surface laptop helps handle compute demands of business-critical software and complex financial models</a:t>
            </a:r>
          </a:p>
          <a:p>
            <a:pPr marL="171450" marR="50165" indent="-114300">
              <a:spcAft>
                <a:spcPts val="200"/>
              </a:spcAft>
              <a:buChar char="•"/>
              <a:tabLst>
                <a:tab pos="228600" algn="l"/>
              </a:tabLst>
            </a:pPr>
            <a:r>
              <a:rPr lang="en-US" sz="950" dirty="0">
                <a:solidFill>
                  <a:srgbClr val="000000"/>
                </a:solidFill>
                <a:cs typeface="Segoe UI"/>
              </a:rPr>
              <a:t>Three modes (Laptop mode, Stage mode, Studio mode) that adapt to how directors work</a:t>
            </a:r>
          </a:p>
          <a:p>
            <a:pPr marL="171450" indent="-114300">
              <a:spcAft>
                <a:spcPts val="200"/>
              </a:spcAft>
              <a:buFontTx/>
              <a:buChar char="•"/>
              <a:tabLst>
                <a:tab pos="228600" algn="l"/>
              </a:tabLst>
            </a:pPr>
            <a:r>
              <a:rPr lang="en-US" sz="950" dirty="0">
                <a:solidFill>
                  <a:srgbClr val="000000"/>
                </a:solidFill>
                <a:cs typeface="Segoe UI"/>
              </a:rPr>
              <a:t>The ultimate desktop experience with Thunderbolt™ 4 ports and Windows 11</a:t>
            </a:r>
          </a:p>
          <a:p>
            <a:pPr marL="171450" indent="-114300">
              <a:spcAft>
                <a:spcPts val="200"/>
              </a:spcAft>
              <a:buFontTx/>
              <a:buChar char="•"/>
              <a:tabLst>
                <a:tab pos="228600" algn="l"/>
              </a:tabLst>
            </a:pPr>
            <a:r>
              <a:rPr lang="en-US" sz="950" dirty="0">
                <a:solidFill>
                  <a:srgbClr val="000000"/>
                </a:solidFill>
                <a:cs typeface="Segoe UI"/>
              </a:rPr>
              <a:t>High-end cameras, optimized microphones, quality speakers for effective hybrid meetings and team collaboration</a:t>
            </a:r>
          </a:p>
          <a:p>
            <a:pPr marL="171450" indent="-114300">
              <a:spcAft>
                <a:spcPts val="200"/>
              </a:spcAft>
              <a:buFontTx/>
              <a:buChar char="•"/>
              <a:tabLst>
                <a:tab pos="228600" algn="l"/>
              </a:tabLst>
            </a:pPr>
            <a:r>
              <a:rPr lang="en-US" sz="950" dirty="0">
                <a:solidFill>
                  <a:srgbClr val="000000"/>
                </a:solidFill>
                <a:cs typeface="Segoe UI"/>
              </a:rPr>
              <a:t>14.4” touchscreen</a:t>
            </a:r>
            <a:r>
              <a:rPr lang="en-US" sz="1000" b="0" i="0" dirty="0">
                <a:solidFill>
                  <a:srgbClr val="000000"/>
                </a:solidFill>
                <a:effectLst/>
                <a:latin typeface="Segoe UI" panose="020B0502040204020203" pitchFamily="34" charset="0"/>
              </a:rPr>
              <a:t> + </a:t>
            </a:r>
            <a:r>
              <a:rPr lang="en-US" sz="950" dirty="0">
                <a:solidFill>
                  <a:srgbClr val="000000"/>
                </a:solidFill>
                <a:cs typeface="Segoe UI"/>
              </a:rPr>
              <a:t>Surface Slim Pen 2* to sketch design</a:t>
            </a:r>
          </a:p>
          <a:p>
            <a:pPr marL="171450" indent="-114300">
              <a:spcAft>
                <a:spcPts val="200"/>
              </a:spcAft>
              <a:buFontTx/>
              <a:buChar char="•"/>
              <a:tabLst>
                <a:tab pos="228600" algn="l"/>
              </a:tabLst>
            </a:pPr>
            <a:r>
              <a:rPr lang="en-US" sz="950" dirty="0">
                <a:solidFill>
                  <a:srgbClr val="000000"/>
                </a:solidFill>
                <a:cs typeface="Segoe UI"/>
              </a:rPr>
              <a:t>A Secured-core PC to elevate Windows 11 security benefits</a:t>
            </a:r>
          </a:p>
        </p:txBody>
      </p:sp>
      <p:sp>
        <p:nvSpPr>
          <p:cNvPr id="3" name="Solution 3 alternative 2">
            <a:extLst>
              <a:ext uri="{FF2B5EF4-FFF2-40B4-BE49-F238E27FC236}">
                <a16:creationId xmlns:a16="http://schemas.microsoft.com/office/drawing/2014/main" id="{728CB05A-7E13-5265-BFBD-233ACAD585AE}"/>
              </a:ext>
            </a:extLst>
          </p:cNvPr>
          <p:cNvSpPr txBox="1">
            <a:spLocks/>
          </p:cNvSpPr>
          <p:nvPr/>
        </p:nvSpPr>
        <p:spPr>
          <a:xfrm>
            <a:off x="-3691718" y="7420425"/>
            <a:ext cx="3708291" cy="2187522"/>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Focus on leadership and mission growth with</a:t>
            </a:r>
            <a:br>
              <a:rPr lang="en-US" sz="1200" dirty="0">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a:cs typeface="Segoe UI Semibold"/>
              </a:rPr>
              <a:t>Surface Laptop Copilot+ PC</a:t>
            </a:r>
          </a:p>
          <a:p>
            <a:pPr marL="173736" marR="50165" indent="-114300">
              <a:lnSpc>
                <a:spcPct val="102800"/>
              </a:lnSpc>
              <a:spcAft>
                <a:spcPts val="200"/>
              </a:spcAft>
              <a:buFontTx/>
              <a:buChar char="•"/>
              <a:tabLst>
                <a:tab pos="127000" algn="l"/>
              </a:tabLst>
            </a:pPr>
            <a:r>
              <a:rPr lang="en-US" sz="950" dirty="0">
                <a:solidFill>
                  <a:srgbClr val="000000"/>
                </a:solidFill>
                <a:cs typeface="Segoe UI"/>
              </a:rPr>
              <a:t>Sleek and ultra-flexible design; an ideal laptop for hybrid work</a:t>
            </a:r>
          </a:p>
          <a:p>
            <a:pPr marL="173736" marR="50165" indent="-114300">
              <a:lnSpc>
                <a:spcPct val="102800"/>
              </a:lnSpc>
              <a:spcAft>
                <a:spcPts val="200"/>
              </a:spcAft>
              <a:buChar char="•"/>
              <a:tabLst>
                <a:tab pos="127000" algn="l"/>
              </a:tabLst>
            </a:pPr>
            <a:r>
              <a:rPr lang="en-US" sz="950" dirty="0">
                <a:solidFill>
                  <a:srgbClr val="000000"/>
                </a:solidFill>
                <a:cs typeface="Segoe UI"/>
              </a:rPr>
              <a:t>13.8” or 15” PixelSense™ Flow near-edgeless touchscreen display with adaptive color and contrast and HDR technology</a:t>
            </a:r>
            <a:r>
              <a:rPr lang="en-US" sz="950" baseline="30000" dirty="0">
                <a:solidFill>
                  <a:srgbClr val="000000"/>
                </a:solidFill>
                <a:cs typeface="Segoe UI"/>
              </a:rPr>
              <a:t>6</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Snapdragon X Series processors with Qualcomm® Hexagon™ (NPU) with 45 TOPS to unlock new era of AI </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HD 1080p Surface Studio Camera with Windows Studio Effects for effective virtual team collaboration</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9" name="Solution 3 alt 2 disclaimer">
            <a:extLst>
              <a:ext uri="{FF2B5EF4-FFF2-40B4-BE49-F238E27FC236}">
                <a16:creationId xmlns:a16="http://schemas.microsoft.com/office/drawing/2014/main" id="{E5824068-EBF0-E05C-0A03-F0090F84801E}"/>
              </a:ext>
            </a:extLst>
          </p:cNvPr>
          <p:cNvSpPr txBox="1"/>
          <p:nvPr/>
        </p:nvSpPr>
        <p:spPr>
          <a:xfrm>
            <a:off x="-3658330" y="9675894"/>
            <a:ext cx="3198924" cy="184666"/>
          </a:xfrm>
          <a:prstGeom prst="rect">
            <a:avLst/>
          </a:prstGeom>
          <a:noFill/>
        </p:spPr>
        <p:txBody>
          <a:bodyPr wrap="square" rtlCol="0">
            <a:spAutoFit/>
          </a:bodyPr>
          <a:lstStyle/>
          <a:p>
            <a:r>
              <a:rPr lang="en-US" sz="600" baseline="30000" dirty="0">
                <a:solidFill>
                  <a:srgbClr val="000000"/>
                </a:solidFill>
                <a:cs typeface="Segoe UI" panose="020B0502040204020203" pitchFamily="34" charset="0"/>
              </a:rPr>
              <a:t>6</a:t>
            </a:r>
            <a:r>
              <a:rPr lang="en-US" sz="600" dirty="0">
                <a:solidFill>
                  <a:srgbClr val="000000"/>
                </a:solidFill>
                <a:cs typeface="Segoe UI" panose="020B0502040204020203" pitchFamily="34" charset="0"/>
              </a:rPr>
              <a:t> HDR requires HDR content and enabling HDR in device settings</a:t>
            </a:r>
          </a:p>
        </p:txBody>
      </p:sp>
      <p:sp>
        <p:nvSpPr>
          <p:cNvPr id="2" name="Rectangle 1">
            <a:extLst>
              <a:ext uri="{FF2B5EF4-FFF2-40B4-BE49-F238E27FC236}">
                <a16:creationId xmlns:a16="http://schemas.microsoft.com/office/drawing/2014/main" id="{D32BDE19-7FDC-5701-88EC-703730EED57A}"/>
              </a:ext>
              <a:ext uri="{C183D7F6-B498-43B3-948B-1728B52AA6E4}">
                <adec:decorative xmlns:adec="http://schemas.microsoft.com/office/drawing/2017/decorative" val="1"/>
              </a:ext>
            </a:extLst>
          </p:cNvPr>
          <p:cNvSpPr>
            <a:spLocks/>
          </p:cNvSpPr>
          <p:nvPr/>
        </p:nvSpPr>
        <p:spPr bwMode="auto">
          <a:xfrm>
            <a:off x="7858330" y="7709"/>
            <a:ext cx="3729929" cy="3701892"/>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000" b="1" dirty="0">
                <a:solidFill>
                  <a:schemeClr val="bg1"/>
                </a:solidFill>
                <a:effectLst/>
                <a:latin typeface="+mn-lt"/>
                <a:ea typeface="Calibri" panose="020F0502020204030204" pitchFamily="34" charset="0"/>
                <a:cs typeface="Times New Roman" panose="02020603050405020304" pitchFamily="18" charset="0"/>
              </a:rPr>
              <a:t>IMPORTANT:</a:t>
            </a:r>
          </a:p>
          <a:p>
            <a:pPr>
              <a:defRPr/>
            </a:pPr>
            <a:r>
              <a:rPr lang="en-US" sz="1000" dirty="0">
                <a:solidFill>
                  <a:schemeClr val="bg1"/>
                </a:solidFill>
                <a:effectLst/>
                <a:latin typeface="+mn-lt"/>
                <a:ea typeface="Calibri" panose="020F0502020204030204" pitchFamily="34" charset="0"/>
                <a:cs typeface="Times New Roman" panose="02020603050405020304" pitchFamily="18" charset="0"/>
              </a:rPr>
              <a:t>Copilot in Windows is not available in all Surface markets. Do NOT message or depict Copilot in Windows features and functionality in markets where it is not support or will not be available at launch. For list of markets and required disclosures, go to: </a:t>
            </a:r>
            <a:r>
              <a:rPr lang="en-US" sz="1000" b="0" i="0" dirty="0">
                <a:solidFill>
                  <a:schemeClr val="bg1"/>
                </a:solidFill>
                <a:effectLst/>
                <a:latin typeface="Segoe UI" panose="020B0502040204020203" pitchFamily="34" charset="0"/>
              </a:rPr>
              <a:t>Copilot in Windows Storybook Guidance at: </a:t>
            </a:r>
            <a:r>
              <a:rPr lang="en-US" sz="1000" b="0" i="0" dirty="0">
                <a:solidFill>
                  <a:srgbClr val="0000EE"/>
                </a:solidFill>
                <a:effectLst/>
                <a:latin typeface="Segoe UI" panose="020B0502040204020203" pitchFamily="34" charset="0"/>
                <a:hlinkClick r:id="rId20" tooltip="https://microsoft.sharepoint.com/teams/Windows11ConsumerStorybookHOL23/SitePages/Copilot%20in%20Windows%2011.aspx)"/>
              </a:rPr>
              <a:t>https://microsoft.sharepoint.com/teams/Windows11ConsumerStorybookHOL23/SitePages/Copilot%20in%20Windows%2011.aspx)</a:t>
            </a:r>
            <a:endParaRPr lang="en-US" sz="1000" b="0" i="0" dirty="0">
              <a:solidFill>
                <a:srgbClr val="0000EE"/>
              </a:solidFill>
              <a:effectLst/>
              <a:latin typeface="Segoe UI" panose="020B0502040204020203" pitchFamily="34" charset="0"/>
            </a:endParaRPr>
          </a:p>
          <a:p>
            <a:pPr>
              <a:defRPr/>
            </a:pPr>
            <a:endParaRPr lang="en-US" sz="1000" dirty="0">
              <a:solidFill>
                <a:srgbClr val="0000EE"/>
              </a:solidFill>
              <a:highlight>
                <a:srgbClr val="FFFFFF"/>
              </a:highlight>
              <a:latin typeface="Segoe UI" panose="020B0502040204020203" pitchFamily="34" charset="0"/>
            </a:endParaRPr>
          </a:p>
          <a:p>
            <a:pPr>
              <a:defRPr/>
            </a:pPr>
            <a:r>
              <a:rPr lang="en-US" sz="1050" kern="1200" dirty="0">
                <a:solidFill>
                  <a:schemeClr val="bg1"/>
                </a:solidFill>
                <a:effectLst/>
                <a:latin typeface="+mn-lt"/>
                <a:ea typeface="+mn-ea"/>
                <a:cs typeface="+mn-cs"/>
              </a:rPr>
              <a:t>Disclaimer: Copilot for Microsoft 365 sold separately and requires a qualifying volume license or subscription. </a:t>
            </a:r>
            <a:r>
              <a:rPr lang="en-US" sz="1050" dirty="0">
                <a:solidFill>
                  <a:schemeClr val="bg1"/>
                </a:solidFill>
                <a:effectLst/>
                <a:latin typeface="+mn-lt"/>
                <a:ea typeface="Calibri" panose="020F0502020204030204" pitchFamily="34" charset="0"/>
                <a:cs typeface="Times New Roman" panose="02020603050405020304" pitchFamily="18" charset="0"/>
                <a:hlinkClick r:id="rId21"/>
              </a:rPr>
              <a:t>https://www.microsoft.com/microsoft-365/enterprise/copilot-for-microsoft-365</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1050" u="sng" dirty="0">
                <a:solidFill>
                  <a:schemeClr val="bg1"/>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Your AI-powered chat for the Web with commercial data protection | Microsoft Copilot</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cs typeface="Times New Roman" panose="02020603050405020304" pitchFamily="18" charset="0"/>
                <a:hlinkClick r:id="rId17"/>
              </a:rPr>
              <a:t>https://www.microsoft.com/en-us/bing/chat/enterprise/?form=MA13FV</a:t>
            </a:r>
            <a:r>
              <a:rPr lang="en-US" sz="1050" dirty="0">
                <a:solidFill>
                  <a:schemeClr val="bg1"/>
                </a:solidFill>
                <a:effectLst/>
                <a:latin typeface="+mn-lt"/>
                <a:ea typeface="Calibri" panose="020F0502020204030204" pitchFamily="34" charset="0"/>
                <a:cs typeface="Times New Roman" panose="02020603050405020304" pitchFamily="18" charset="0"/>
              </a:rPr>
              <a:t>)</a:t>
            </a:r>
            <a:endParaRPr lang="en-US" sz="1050" dirty="0">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5CC90E32-92D9-1ED0-BF7C-321872BB5E2E}"/>
              </a:ext>
            </a:extLst>
          </p:cNvPr>
          <p:cNvSpPr txBox="1"/>
          <p:nvPr/>
        </p:nvSpPr>
        <p:spPr>
          <a:xfrm>
            <a:off x="7858330" y="3756034"/>
            <a:ext cx="3819088" cy="415498"/>
          </a:xfrm>
          <a:prstGeom prst="rect">
            <a:avLst/>
          </a:prstGeom>
          <a:noFill/>
        </p:spPr>
        <p:txBody>
          <a:bodyPr wrap="square" rtlCol="0">
            <a:spAutoFit/>
          </a:bodyPr>
          <a:lstStyle/>
          <a:p>
            <a:r>
              <a:rPr lang="en-US" sz="1050" i="1" dirty="0">
                <a:solidFill>
                  <a:schemeClr val="accent2">
                    <a:alpha val="99000"/>
                  </a:schemeClr>
                </a:solidFill>
              </a:rPr>
              <a:t>If you prefer to showcase Surface Pro Copilot+ PC, swap in this copy</a:t>
            </a:r>
          </a:p>
        </p:txBody>
      </p:sp>
      <p:sp>
        <p:nvSpPr>
          <p:cNvPr id="14" name="Solution 2 alternative">
            <a:extLst>
              <a:ext uri="{FF2B5EF4-FFF2-40B4-BE49-F238E27FC236}">
                <a16:creationId xmlns:a16="http://schemas.microsoft.com/office/drawing/2014/main" id="{17811BE5-0FD2-0975-1CAA-A4A0AE6D58ED}"/>
              </a:ext>
            </a:extLst>
          </p:cNvPr>
          <p:cNvSpPr txBox="1">
            <a:spLocks/>
          </p:cNvSpPr>
          <p:nvPr/>
        </p:nvSpPr>
        <p:spPr>
          <a:xfrm>
            <a:off x="7896432" y="4141990"/>
            <a:ext cx="3641057" cy="2621230"/>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Help ensure successful fundraising campaigns with</a:t>
            </a:r>
            <a:br>
              <a:rPr lang="en-US" sz="1200" dirty="0">
                <a:ln w="3175">
                  <a:noFill/>
                </a:ln>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a:cs typeface="Segoe UI Semibold"/>
              </a:rPr>
              <a:t>Surface Pro Copilot+ PC</a:t>
            </a:r>
            <a:endParaRPr lang="en-US" sz="1200" baseline="30000" dirty="0">
              <a:ln w="3175">
                <a:noFill/>
              </a:ln>
              <a:solidFill>
                <a:schemeClr val="accent1"/>
              </a:solidFill>
              <a:latin typeface="Segoe UI Semibold"/>
              <a:cs typeface="Segoe UI Semibold"/>
            </a:endParaRPr>
          </a:p>
          <a:p>
            <a:pPr marL="171450" marR="50165" indent="-114300">
              <a:spcAft>
                <a:spcPts val="200"/>
              </a:spcAft>
              <a:buChar char="•"/>
              <a:tabLst>
                <a:tab pos="228600" algn="l"/>
              </a:tabLst>
            </a:pPr>
            <a:r>
              <a:rPr lang="en-US" sz="950" dirty="0">
                <a:solidFill>
                  <a:srgbClr val="000000"/>
                </a:solidFill>
                <a:cs typeface="Segoe UI"/>
              </a:rPr>
              <a:t>Powerful, ultra-thin, lightning-fast 2-in-1 with all-day battery</a:t>
            </a:r>
            <a:r>
              <a:rPr lang="en-US" sz="950" baseline="30000" dirty="0">
                <a:solidFill>
                  <a:srgbClr val="000000"/>
                </a:solidFill>
                <a:cs typeface="Segoe UI"/>
              </a:rPr>
              <a:t>3</a:t>
            </a:r>
            <a:r>
              <a:rPr lang="en-US" sz="950" dirty="0">
                <a:solidFill>
                  <a:srgbClr val="000000"/>
                </a:solidFill>
                <a:cs typeface="Segoe UI"/>
              </a:rPr>
              <a:t> adapts to where and how managers work</a:t>
            </a:r>
          </a:p>
          <a:p>
            <a:pPr marL="171450" marR="50165" indent="-114300">
              <a:spcAft>
                <a:spcPts val="200"/>
              </a:spcAft>
              <a:buChar char="•"/>
              <a:tabLst>
                <a:tab pos="228600" algn="l"/>
              </a:tabLst>
            </a:pPr>
            <a:r>
              <a:rPr lang="en-US" sz="950" dirty="0">
                <a:solidFill>
                  <a:srgbClr val="000000"/>
                </a:solidFill>
                <a:cs typeface="Segoe UI"/>
              </a:rPr>
              <a:t>Snapdragon X Series processors with Qualcomm® Hexagon™ (NPU) with 45 TOPS to run business apps,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touchscreen designed for Surface pen*, great for digital notetaking and e-signatures</a:t>
            </a:r>
          </a:p>
          <a:p>
            <a:pPr marL="171450" marR="50165" indent="-114300">
              <a:spcAft>
                <a:spcPts val="200"/>
              </a:spcAft>
              <a:buFontTx/>
              <a:buChar char="•"/>
              <a:tabLst>
                <a:tab pos="228600" algn="l"/>
              </a:tabLst>
            </a:pPr>
            <a:r>
              <a:rPr lang="en-US" sz="950" dirty="0">
                <a:solidFill>
                  <a:srgbClr val="000000"/>
                </a:solidFill>
                <a:cs typeface="Segoe UI"/>
              </a:rPr>
              <a:t>Rear-facing camera to capture and share photos of effective promotional displays and donor appreciation photo ops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a:t>
            </a:r>
            <a:r>
              <a:rPr lang="en-US" sz="950" baseline="30000" dirty="0">
                <a:solidFill>
                  <a:srgbClr val="000000"/>
                </a:solidFill>
                <a:cs typeface="Segoe UI"/>
              </a:rPr>
              <a:t>5</a:t>
            </a:r>
            <a:r>
              <a:rPr lang="en-US" sz="950" dirty="0">
                <a:solidFill>
                  <a:srgbClr val="000000"/>
                </a:solidFill>
                <a:cs typeface="Segoe UI"/>
              </a:rPr>
              <a:t>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sp>
        <p:nvSpPr>
          <p:cNvPr id="15" name="Solution 2 alt disclaimer">
            <a:extLst>
              <a:ext uri="{FF2B5EF4-FFF2-40B4-BE49-F238E27FC236}">
                <a16:creationId xmlns:a16="http://schemas.microsoft.com/office/drawing/2014/main" id="{A3BAB5C4-0374-57DC-48C0-2488FB96B53B}"/>
              </a:ext>
            </a:extLst>
          </p:cNvPr>
          <p:cNvSpPr txBox="1"/>
          <p:nvPr/>
        </p:nvSpPr>
        <p:spPr>
          <a:xfrm>
            <a:off x="7922477" y="6823976"/>
            <a:ext cx="3567968" cy="92333"/>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baseline="30000" dirty="0">
                <a:solidFill>
                  <a:srgbClr val="000000"/>
                </a:solidFill>
                <a:cs typeface="Segoe UI" panose="020B0502040204020203" pitchFamily="34" charset="0"/>
              </a:rPr>
              <a:t>5</a:t>
            </a:r>
            <a:r>
              <a:rPr lang="en-US" sz="600" dirty="0">
                <a:solidFill>
                  <a:srgbClr val="000000"/>
                </a:solidFill>
                <a:cs typeface="Segoe UI" panose="020B0502040204020203" pitchFamily="34" charset="0"/>
              </a:rPr>
              <a:t> NFC is available on Wi-Fi configurations of Surface Pro Copilot+ PC.</a:t>
            </a:r>
          </a:p>
        </p:txBody>
      </p:sp>
    </p:spTree>
  </p:cSld>
  <p:clrMapOvr>
    <a:masterClrMapping/>
  </p:clrMapOvr>
</p:sld>
</file>

<file path=ppt/theme/theme1.xml><?xml version="1.0" encoding="utf-8"?>
<a:theme xmlns:a="http://schemas.openxmlformats.org/drawingml/2006/main" name="1_Surfac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5">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MicrosoftSurface_Template_16x9_110416" id="{7C8ED73A-4505-4EC4-83BF-09E4BF9932C6}" vid="{499839F8-24C8-4399-B7F1-6A97CCB4E008}"/>
    </a:ext>
  </a:extLst>
</a:theme>
</file>

<file path=ppt/theme/theme2.xml><?xml version="1.0" encoding="utf-8"?>
<a:theme xmlns:a="http://schemas.openxmlformats.org/drawingml/2006/main" name="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WHITE TEMPLATE">
  <a:themeElements>
    <a:clrScheme name="Custom 1">
      <a:dk1>
        <a:srgbClr val="1A1A1A"/>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PowerPoint Template.pptx" id="{6D9612D1-D4F2-4727-82F3-E0D8687D68EC}" vid="{9AAFD084-5C1A-487A-8069-0EA9C22D4A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pc="http://schemas.microsoft.com/office/infopath/2007/PartnerControls" xmlns:xsi="http://www.w3.org/2001/XMLSchema-instance">
  <documentManagement>
    <_ip_UnifiedCompliancePolicyUIAction xmlns="http://schemas.microsoft.com/sharepoint/v3" xsi:nil="true"/>
    <_ip_UnifiedCompliancePolicyProperties xmlns="http://schemas.microsoft.com/sharepoint/v3" xsi:nil="true"/>
    <TaxCatchAll xmlns="230e9df3-be65-4c73-a93b-d1236ebd677e" xsi:nil="true"/>
    <MediaServiceEventHashCode xmlns="d6088ce7-3766-420d-82dd-652472fcd688" xsi:nil="true"/>
    <MediaServiceDateTaken xmlns="d6088ce7-3766-420d-82dd-652472fcd688" xsi:nil="true"/>
    <MediaServiceGenerationTime xmlns="d6088ce7-3766-420d-82dd-652472fcd688" xsi:nil="true"/>
    <lcf76f155ced4ddcb4097134ff3c332f xmlns="d6088ce7-3766-420d-82dd-652472fcd68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6C6B84-AE6D-45CB-8C87-76D224F4B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505233-91EC-49A7-82D6-6222DD42BE45}">
  <ds:schemaRefs>
    <ds:schemaRef ds:uri="1a650870-e53f-483e-a90f-7627af53d2d7"/>
    <ds:schemaRef ds:uri="http://purl.org/dc/terms/"/>
    <ds:schemaRef ds:uri="37a35ccc-7dd2-4fa8-a423-9cd26fc63b5b"/>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http://schemas.microsoft.com/sharepoint/v3"/>
    <ds:schemaRef ds:uri="http://schemas.microsoft.com/office/infopath/2007/PartnerControls"/>
    <ds:schemaRef ds:uri="230e9df3-be65-4c73-a93b-d1236ebd677e"/>
    <ds:schemaRef ds:uri="d6088ce7-3766-420d-82dd-652472fcd688"/>
  </ds:schemaRefs>
</ds:datastoreItem>
</file>

<file path=customXml/itemProps3.xml><?xml version="1.0" encoding="utf-8"?>
<ds:datastoreItem xmlns:ds="http://schemas.openxmlformats.org/officeDocument/2006/customXml" ds:itemID="{D3E980E3-B519-40F9-B59F-91ABB453AD1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Surface_FY21_Health_V2</Template>
  <TotalTime>2818</TotalTime>
  <Words>1729</Words>
  <Application>Microsoft Office PowerPoint</Application>
  <PresentationFormat>Custom</PresentationFormat>
  <Paragraphs>114</Paragraphs>
  <Slides>2</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vt:i4>
      </vt:variant>
    </vt:vector>
  </HeadingPairs>
  <TitlesOfParts>
    <vt:vector size="14" baseType="lpstr">
      <vt:lpstr>Arial</vt:lpstr>
      <vt:lpstr>Calibri</vt:lpstr>
      <vt:lpstr>Segoe UI</vt:lpstr>
      <vt:lpstr>Segoe UI Light</vt:lpstr>
      <vt:lpstr>Segoe UI Semibold</vt:lpstr>
      <vt:lpstr>Segoe UI Semilight</vt:lpstr>
      <vt:lpstr>Wingdings</vt:lpstr>
      <vt:lpstr>1_Surface</vt:lpstr>
      <vt:lpstr>Office Theme</vt:lpstr>
      <vt:lpstr>2_Office Theme</vt:lpstr>
      <vt:lpstr>1_Microsoft 365 PPT Template - 2018</vt:lpstr>
      <vt:lpstr>WHITE TEMPLATE</vt:lpstr>
      <vt:lpstr>Modern devices  for nonprofits</vt:lpstr>
      <vt:lpstr>Nonprofit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Surface in Nonprofit Flyer</dc:title>
  <dc:creator>v-psloan@microsoft.com;Jeanine.Park@microsoft.com</dc:creator>
  <cp:lastModifiedBy>Warner-Duncan, Zhane</cp:lastModifiedBy>
  <cp:revision>5</cp:revision>
  <dcterms:created xsi:type="dcterms:W3CDTF">2019-09-25T16:20:49Z</dcterms:created>
  <dcterms:modified xsi:type="dcterms:W3CDTF">2024-08-30T17:13:55Z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14.0 (Macintosh)</vt:lpwstr>
  </property>
  <property fmtid="{D5CDD505-2E9C-101B-9397-08002B2CF9AE}" pid="3" name="LastSaved">
    <vt:filetime>2019-09-24T10:00:00Z</vt:filetime>
  </property>
  <property fmtid="{D5CDD505-2E9C-101B-9397-08002B2CF9AE}" pid="4" name="ContentTypeId">
    <vt:lpwstr>0x010100DEE3D5142BF05D44813E2DC99C686ABA</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rarroyo@microsoft.com</vt:lpwstr>
  </property>
  <property fmtid="{D5CDD505-2E9C-101B-9397-08002B2CF9AE}" pid="8" name="MSIP_Label_f42aa342-8706-4288-bd11-ebb85995028c_SetDate">
    <vt:lpwstr>2019-09-28T08:30:16.8236236Z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ActionId">
    <vt:lpwstr>c7fc0d26-369f-4e59-8b1d-0ea107dc8522</vt:lpwstr>
  </property>
  <property fmtid="{D5CDD505-2E9C-101B-9397-08002B2CF9AE}" pid="12" name="MSIP_Label_f42aa342-8706-4288-bd11-ebb85995028c_Extended_MSFT_Method">
    <vt:lpwstr>Automatic</vt:lpwstr>
  </property>
  <property fmtid="{D5CDD505-2E9C-101B-9397-08002B2CF9AE}" pid="13" name="Sensitivity">
    <vt:lpwstr>General</vt:lpwstr>
  </property>
  <property fmtid="{D5CDD505-2E9C-101B-9397-08002B2CF9AE}" pid="14" name="NewsType">
    <vt:lpwstr/>
  </property>
  <property fmtid="{D5CDD505-2E9C-101B-9397-08002B2CF9AE}" pid="15" name="TaxKeyword">
    <vt:lpwstr/>
  </property>
  <property fmtid="{D5CDD505-2E9C-101B-9397-08002B2CF9AE}" pid="16" name="_dlc_policyId">
    <vt:lpwstr/>
  </property>
  <property fmtid="{D5CDD505-2E9C-101B-9397-08002B2CF9AE}" pid="17" name="Region">
    <vt:lpwstr/>
  </property>
  <property fmtid="{D5CDD505-2E9C-101B-9397-08002B2CF9AE}" pid="18" name="ItemType">
    <vt:lpwstr>1632;#documents|e037ed84-7d8e-4cbb-9c8f-61e80301a44f;#212;#fliers|178cb237-bc9c-41f4-a10b-ead8355705c6</vt:lpwstr>
  </property>
  <property fmtid="{D5CDD505-2E9C-101B-9397-08002B2CF9AE}" pid="19" name="Industries">
    <vt:lpwstr>246;#health industry|540e516c-414e-4b93-a293-f6e125b021cb;#52;#industries|3e19349d-0f97-4bdd-98f7-34f9b5ced943</vt:lpwstr>
  </property>
  <property fmtid="{D5CDD505-2E9C-101B-9397-08002B2CF9AE}" pid="20" name="MSProducts">
    <vt:lpwstr/>
  </property>
  <property fmtid="{D5CDD505-2E9C-101B-9397-08002B2CF9AE}" pid="21" name="Competitors">
    <vt:lpwstr/>
  </property>
  <property fmtid="{D5CDD505-2E9C-101B-9397-08002B2CF9AE}" pid="22" name="ExperienceContentType">
    <vt:lpwstr/>
  </property>
  <property fmtid="{D5CDD505-2E9C-101B-9397-08002B2CF9AE}" pid="23" name="SMSGDomain">
    <vt:lpwstr>462;#Microsoft Devices|d7c4e1f9-b2f3-41ba-96b2-6c23550a87c0;#1249;#Devices Product Domain|cca9af63-57ee-4c13-abf6-06c5fdfa2991</vt:lpwstr>
  </property>
  <property fmtid="{D5CDD505-2E9C-101B-9397-08002B2CF9AE}" pid="24" name="BusinessArchitecture">
    <vt:lpwstr/>
  </property>
  <property fmtid="{D5CDD505-2E9C-101B-9397-08002B2CF9AE}" pid="25" name="Products">
    <vt:lpwstr>174;#Surface|3ac86239-21b1-4d44-addc-59139e71a10b;#1045;#Surface Book|46dc87d9-61f2-438c-9f45-ac3c82e99e0e;#939;#Surface Pro|f6bd32ec-d8ca-4e1f-aa15-b04b61c6eb9d;#1482;#Surface Laptop|4f52f443-d1aa-4c90-8230-b03f9339159f;#1430;#Surface Studio|974dbfed-826f-4dd9-9a1a-fe1639480d0e;#1080;#Surface Hub|2835cb56-a6fb-4272-b1aa-40d782058614;#243;#HoloLens (1st gen)|2966017e-7990-4e1f-9311-c0fe19d1b030</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_docset_NoMedatataSyncRequired">
    <vt:lpwstr>False</vt:lpwstr>
  </property>
  <property fmtid="{D5CDD505-2E9C-101B-9397-08002B2CF9AE}" pid="29" name="e8080b0481964c759b2c36ae49591b31">
    <vt:lpwstr/>
  </property>
  <property fmtid="{D5CDD505-2E9C-101B-9397-08002B2CF9AE}" pid="30" name="TechnicalLevel">
    <vt:lpwstr>1633;#100 (beginner)|7d022d07-ff67-4af8-910d-8ea6b46b5908</vt:lpwstr>
  </property>
  <property fmtid="{D5CDD505-2E9C-101B-9397-08002B2CF9AE}" pid="31" name="Audiences">
    <vt:lpwstr/>
  </property>
  <property fmtid="{D5CDD505-2E9C-101B-9397-08002B2CF9AE}" pid="32" name="SMSG Items">
    <vt:lpwstr>1658;#documents|e037ed84-7d8e-4cbb-9c8f-61e80301a44f</vt:lpwstr>
  </property>
  <property fmtid="{D5CDD505-2E9C-101B-9397-08002B2CF9AE}" pid="33" name="Solution Areas">
    <vt:lpwstr>1811;#not solution area specific|8c6cfd38-6d68-482e-b804-d4582ad5b9fe</vt:lpwstr>
  </property>
  <property fmtid="{D5CDD505-2E9C-101B-9397-08002B2CF9AE}" pid="34" name="ldac8aee9d1f469e8cd8c3f8d6a615f2">
    <vt:lpwstr/>
  </property>
  <property fmtid="{D5CDD505-2E9C-101B-9397-08002B2CF9AE}" pid="35" name="EmployeeRole">
    <vt:lpwstr/>
  </property>
  <property fmtid="{D5CDD505-2E9C-101B-9397-08002B2CF9AE}" pid="36" name="NewsTopic">
    <vt:lpwstr/>
  </property>
  <property fmtid="{D5CDD505-2E9C-101B-9397-08002B2CF9AE}" pid="37" name="Roles">
    <vt:lpwstr>527;#Sales|72627068-acd7-4c1a-8b95-a0256be5dc9f;#313;#Technical Sales|831f7989-43a4-4e48-852a-a5355978f47f;#529;#Marketing|6bac43fe-835f-4207-8dba-9b6899aa3139</vt:lpwstr>
  </property>
  <property fmtid="{D5CDD505-2E9C-101B-9397-08002B2CF9AE}" pid="38" name="ItemRetentionFormula">
    <vt:lpwstr/>
  </property>
  <property fmtid="{D5CDD505-2E9C-101B-9397-08002B2CF9AE}" pid="39" name="NewsSource">
    <vt:lpwstr/>
  </property>
  <property fmtid="{D5CDD505-2E9C-101B-9397-08002B2CF9AE}" pid="40" name="MSProfessions">
    <vt:lpwstr>1655;#Sales|72627068-acd7-4c1a-8b95-a0256be5dc9f;#1657;#Marketing|6bac43fe-835f-4207-8dba-9b6899aa3139</vt:lpwstr>
  </property>
  <property fmtid="{D5CDD505-2E9C-101B-9397-08002B2CF9AE}" pid="41" name="SMSGTags">
    <vt:lpwstr/>
  </property>
  <property fmtid="{D5CDD505-2E9C-101B-9397-08002B2CF9AE}" pid="42" name="_dlc_DocIdItemGuid">
    <vt:lpwstr>b463d4fb-b6f2-47b3-b4f1-26e76ec07e6c</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la4444b61d19467597d63190b69ac227">
    <vt:lpwstr/>
  </property>
  <property fmtid="{D5CDD505-2E9C-101B-9397-08002B2CF9AE}" pid="48" name="Partners">
    <vt:lpwstr/>
  </property>
  <property fmtid="{D5CDD505-2E9C-101B-9397-08002B2CF9AE}" pid="49" name="ActivitiesAndPrograms">
    <vt:lpwstr/>
  </property>
  <property fmtid="{D5CDD505-2E9C-101B-9397-08002B2CF9AE}" pid="50" name="Groups">
    <vt:lpwstr/>
  </property>
  <property fmtid="{D5CDD505-2E9C-101B-9397-08002B2CF9AE}" pid="51" name="Topics">
    <vt:lpwstr>1640;#100 (beginner)|7d022d07-ff67-4af8-910d-8ea6b46b5908</vt:lpwstr>
  </property>
  <property fmtid="{D5CDD505-2E9C-101B-9397-08002B2CF9AE}" pid="52" name="Languages">
    <vt:lpwstr/>
  </property>
  <property fmtid="{D5CDD505-2E9C-101B-9397-08002B2CF9AE}" pid="53" name="of67e5d4b76f4a9db8769983fda9cec0">
    <vt:lpwstr/>
  </property>
  <property fmtid="{D5CDD505-2E9C-101B-9397-08002B2CF9AE}" pid="54" name="Confidentiality">
    <vt:lpwstr>8;#customer ready|8986c41d-21c5-4f8f-8a12-ea4625b46858</vt:lpwstr>
  </property>
  <property fmtid="{D5CDD505-2E9C-101B-9397-08002B2CF9AE}" pid="55" name="For">
    <vt:lpwstr>911;#health industry|540e516c-414e-4b93-a293-f6e125b021cb;#621;#Sales|72627068-acd7-4c1a-8b95-a0256be5dc9f</vt:lpwstr>
  </property>
  <property fmtid="{D5CDD505-2E9C-101B-9397-08002B2CF9AE}" pid="56" name="FileLeafRef">
    <vt:lpwstr>Editable Industry Healthcare Flyer.pptx</vt:lpwstr>
  </property>
  <property fmtid="{D5CDD505-2E9C-101B-9397-08002B2CF9AE}" pid="57" name="Created">
    <vt:filetime>2019-01-31T00:00:00Z</vt:filetime>
  </property>
  <property fmtid="{D5CDD505-2E9C-101B-9397-08002B2CF9AE}" pid="58" name="About">
    <vt:lpwstr>654;#industry research|8921a902-e361-492a-a04b-3bec4e377e70;#650;#fliers|178cb237-bc9c-41f4-a10b-ead8355705c6;#339;#presentation materials|7e967e7d-c50c-4512-9142-b60809a45202</vt:lpwstr>
  </property>
  <property fmtid="{D5CDD505-2E9C-101B-9397-08002B2CF9AE}" pid="59" name="MediaServiceImageTags">
    <vt:lpwstr/>
  </property>
  <property fmtid="{D5CDD505-2E9C-101B-9397-08002B2CF9AE}" pid="60" name="ComplianceAssetId">
    <vt:lpwstr/>
  </property>
  <property fmtid="{D5CDD505-2E9C-101B-9397-08002B2CF9AE}" pid="61" name="TemplateUrl">
    <vt:lpwstr/>
  </property>
  <property fmtid="{D5CDD505-2E9C-101B-9397-08002B2CF9AE}" pid="62" name="_ExtendedDescription">
    <vt:lpwstr/>
  </property>
  <property fmtid="{D5CDD505-2E9C-101B-9397-08002B2CF9AE}" pid="63" name="xd_Signature">
    <vt:lpwstr/>
  </property>
  <property fmtid="{D5CDD505-2E9C-101B-9397-08002B2CF9AE}" pid="64" name="TriggerFlowInfo">
    <vt:lpwstr/>
  </property>
  <property fmtid="{D5CDD505-2E9C-101B-9397-08002B2CF9AE}" pid="65" name="xd_ProgID">
    <vt:lpwstr/>
  </property>
  <property fmtid="{D5CDD505-2E9C-101B-9397-08002B2CF9AE}" pid="66" name="Order">
    <vt:lpwstr>141500.000000000</vt:lpwstr>
  </property>
  <property fmtid="{D5CDD505-2E9C-101B-9397-08002B2CF9AE}" pid="67" name="_SourceUrl">
    <vt:lpwstr/>
  </property>
  <property fmtid="{D5CDD505-2E9C-101B-9397-08002B2CF9AE}" pid="68" name="_SharedFileIndex">
    <vt:lpwstr/>
  </property>
</Properties>
</file>